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903E3C-0D36-4A64-91AE-A8209C12DF59}" type="datetimeFigureOut">
              <a:rPr lang="en-US" smtClean="0"/>
              <a:pPr/>
              <a:t>05/14/2012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93D4A3-C65C-44D6-A175-E99608B02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Eras Bold ITC" pitchFamily="34" charset="0"/>
              </a:rPr>
              <a:t>Adult Learners</a:t>
            </a:r>
            <a:endParaRPr lang="en-US" dirty="0">
              <a:latin typeface="Eras Bold IT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Are they different?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1722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Updated: May 14,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“non-traditional”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any student not fitting these criteria is, technically, “non-traditional.” </a:t>
            </a:r>
          </a:p>
          <a:p>
            <a:r>
              <a:rPr lang="en-US" dirty="0" smtClean="0"/>
              <a:t>Specifically mistaken: </a:t>
            </a:r>
          </a:p>
          <a:p>
            <a:pPr lvl="1"/>
            <a:r>
              <a:rPr lang="en-US" dirty="0" smtClean="0"/>
              <a:t>Young students aren’t always “traditional.”</a:t>
            </a:r>
          </a:p>
          <a:p>
            <a:pPr lvl="1"/>
            <a:r>
              <a:rPr lang="en-US" dirty="0" smtClean="0"/>
              <a:t>Night students are not strictly non-traditional, nor are daytime students strictly traditional.</a:t>
            </a:r>
          </a:p>
          <a:p>
            <a:pPr lvl="1"/>
            <a:r>
              <a:rPr lang="en-US" dirty="0" smtClean="0"/>
              <a:t>Thus “adult” and “non-traditional” are vague terms.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are relevancy oriented and practical…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rarely contradicted as an assumption; again, it is both positive and negative because…</a:t>
            </a:r>
          </a:p>
          <a:p>
            <a:pPr lvl="1"/>
            <a:r>
              <a:rPr lang="en-US" dirty="0" smtClean="0"/>
              <a:t>students that see the application of knowledge tend to acquire it completely.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failure to the application can be a barrier to learning.</a:t>
            </a:r>
          </a:p>
          <a:p>
            <a:r>
              <a:rPr lang="en-US" dirty="0" smtClean="0"/>
              <a:t>I contend that childhood learners do not differ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desire (and deserve) respect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contend that all students desire it, though childhood learners are less apt to expect it.</a:t>
            </a:r>
          </a:p>
          <a:p>
            <a:r>
              <a:rPr lang="en-US" dirty="0" smtClean="0"/>
              <a:t>I content that all students deserve it.</a:t>
            </a:r>
          </a:p>
          <a:p>
            <a:r>
              <a:rPr lang="en-US" dirty="0" smtClean="0"/>
              <a:t>This is still a relevant comment in relationship with college-bound levels or “developmental” courses.</a:t>
            </a:r>
          </a:p>
          <a:p>
            <a:r>
              <a:rPr lang="en-US" dirty="0" smtClean="0"/>
              <a:t>A student’s need for developmental writing, reading, math or language skills is not indicative of impaired brain function.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“Respect” for adults translates to “service”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my own research, students not only expect respect, they expect their education to be individualized, appropriate, engaging, and effective. </a:t>
            </a:r>
          </a:p>
          <a:p>
            <a:r>
              <a:rPr lang="en-US" dirty="0" smtClean="0"/>
              <a:t>Students are “savvy” about education and fully aware that they have options.</a:t>
            </a:r>
          </a:p>
          <a:p>
            <a:r>
              <a:rPr lang="en-US" dirty="0" smtClean="0"/>
              <a:t>Students “shop” for their education and will go where their </a:t>
            </a:r>
            <a:r>
              <a:rPr lang="en-US" u="sng" dirty="0" smtClean="0"/>
              <a:t>perceived</a:t>
            </a:r>
            <a:r>
              <a:rPr lang="en-US" dirty="0" smtClean="0"/>
              <a:t> needs are met (not necessarily where they learn the best.)</a:t>
            </a:r>
          </a:p>
          <a:p>
            <a:r>
              <a:rPr lang="en-US" dirty="0" smtClean="0"/>
              <a:t>The “Marketing Model” is: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believe adult students today are savvy consumers. To be consistent with our values of empowering a student, we need to value student feedback heavily and “market” our teaching to their declared needs’ (Hall, 2002).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within each of you to define yourself as “adult” or not and to determine yourself as traditional or not.</a:t>
            </a:r>
          </a:p>
          <a:p>
            <a:r>
              <a:rPr lang="en-US" dirty="0" smtClean="0"/>
              <a:t>If you consider yourself adult, then you may use yourself as part of this observation.</a:t>
            </a:r>
          </a:p>
          <a:p>
            <a:r>
              <a:rPr lang="en-US" dirty="0" smtClean="0"/>
              <a:t>If you feel you do not identify with yourself as an “adult” learner… then do not use yourself. 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assignment (cont.)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for a week</a:t>
            </a:r>
          </a:p>
          <a:p>
            <a:r>
              <a:rPr lang="en-US" dirty="0" smtClean="0"/>
              <a:t>How can your observations and experiences of adult learners improve your tutoring?</a:t>
            </a:r>
          </a:p>
          <a:p>
            <a:r>
              <a:rPr lang="en-US" dirty="0" smtClean="0"/>
              <a:t>Write a 2 page exploration essay that negotiates this question.</a:t>
            </a:r>
          </a:p>
          <a:p>
            <a:r>
              <a:rPr lang="en-US" dirty="0" smtClean="0"/>
              <a:t>See homework assignment.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much research on the nature of how adults learn.</a:t>
            </a:r>
          </a:p>
          <a:p>
            <a:r>
              <a:rPr lang="en-US" dirty="0" smtClean="0"/>
              <a:t>The basic research first was popularized by </a:t>
            </a:r>
            <a:r>
              <a:rPr lang="en-US" dirty="0" err="1" smtClean="0"/>
              <a:t>Malcom</a:t>
            </a:r>
            <a:r>
              <a:rPr lang="en-US" dirty="0" smtClean="0"/>
              <a:t> Knowles.</a:t>
            </a:r>
          </a:p>
          <a:p>
            <a:r>
              <a:rPr lang="en-US" dirty="0" smtClean="0"/>
              <a:t>Much research has been conducted to add to his baseline beliefs.</a:t>
            </a:r>
          </a:p>
          <a:p>
            <a:r>
              <a:rPr lang="en-US" dirty="0" smtClean="0"/>
              <a:t>Research in this field is elaborate and complex, but we’ll start with the basics.	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beginning, there was “pedagogy.” </a:t>
            </a:r>
          </a:p>
          <a:p>
            <a:r>
              <a:rPr lang="en-US" dirty="0" err="1" smtClean="0"/>
              <a:t>Malcom</a:t>
            </a:r>
            <a:r>
              <a:rPr lang="en-US" dirty="0" smtClean="0"/>
              <a:t> Knowles takes objection to using this term with adults because, by definition, “</a:t>
            </a:r>
            <a:r>
              <a:rPr lang="en-US" dirty="0" err="1" smtClean="0"/>
              <a:t>ped</a:t>
            </a:r>
            <a:r>
              <a:rPr lang="en-US" dirty="0" smtClean="0"/>
              <a:t>” refers to “child.” (Think “pediatrician.”)</a:t>
            </a:r>
          </a:p>
          <a:p>
            <a:r>
              <a:rPr lang="en-US" dirty="0" smtClean="0"/>
              <a:t>Knowles offers another term “</a:t>
            </a:r>
            <a:r>
              <a:rPr lang="en-US" dirty="0" err="1" smtClean="0"/>
              <a:t>andragogy</a:t>
            </a:r>
            <a:r>
              <a:rPr lang="en-US" dirty="0" smtClean="0"/>
              <a:t>.” </a:t>
            </a:r>
          </a:p>
          <a:p>
            <a:pPr lvl="1"/>
            <a:r>
              <a:rPr lang="en-US" dirty="0" smtClean="0"/>
              <a:t>This refers to adult learners.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about adults (Knowles)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autonomous and self-directed</a:t>
            </a:r>
          </a:p>
          <a:p>
            <a:r>
              <a:rPr lang="en-US" dirty="0" smtClean="0"/>
              <a:t>They have accumulated life experiences and knowledge</a:t>
            </a:r>
          </a:p>
          <a:p>
            <a:r>
              <a:rPr lang="en-US" dirty="0" smtClean="0"/>
              <a:t>They are goal oriented</a:t>
            </a:r>
          </a:p>
          <a:p>
            <a:r>
              <a:rPr lang="en-US" dirty="0" smtClean="0"/>
              <a:t>They are relevancy oriented</a:t>
            </a:r>
          </a:p>
          <a:p>
            <a:r>
              <a:rPr lang="en-US" dirty="0" smtClean="0"/>
              <a:t>They are practical </a:t>
            </a:r>
          </a:p>
          <a:p>
            <a:r>
              <a:rPr lang="en-US" dirty="0" smtClean="0"/>
              <a:t>They desire (and deserve) respect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Knowles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Other researchers have challenged these assumptions.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/>
              <a:t>They are autonomous and self-directed…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…except when they aren’t. This is a culturally based assumption and isn’t appropriate for all adult learners. </a:t>
            </a:r>
          </a:p>
          <a:p>
            <a:pPr lvl="1">
              <a:buNone/>
            </a:pPr>
            <a:r>
              <a:rPr lang="en-US" dirty="0" smtClean="0"/>
              <a:t>Differing histories contribute to different world views and perceptions of appropriate adult engagement in learning.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They have accumulated life experiences and knowledge</a:t>
            </a:r>
            <a:r>
              <a:rPr lang="en-US" sz="4800" dirty="0" smtClean="0"/>
              <a:t>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was often interpreted as a positive, or at least not a negative. Experience is good, right?</a:t>
            </a:r>
          </a:p>
          <a:p>
            <a:r>
              <a:rPr lang="en-US" dirty="0" err="1" smtClean="0"/>
              <a:t>Belzer</a:t>
            </a:r>
            <a:r>
              <a:rPr lang="en-US" dirty="0" smtClean="0"/>
              <a:t> suggests that background knowledge can lead to a negative “affective filter” (anxiety or block to learning) because of bad experiences with learning. </a:t>
            </a:r>
          </a:p>
          <a:p>
            <a:r>
              <a:rPr lang="en-US" dirty="0" smtClean="0"/>
              <a:t>Background experience can be a block to learning; it’s not always a good thing.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 smtClean="0"/>
              <a:t>They are goal oriented…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misguided, according to some research.</a:t>
            </a:r>
          </a:p>
          <a:p>
            <a:r>
              <a:rPr lang="en-US" dirty="0" smtClean="0"/>
              <a:t>Goals exist, but they vary greatly according to the developmental phase of a students life.</a:t>
            </a:r>
          </a:p>
          <a:p>
            <a:r>
              <a:rPr lang="en-US" dirty="0" smtClean="0"/>
              <a:t>Older and experienced adults have vastly different goals from younger, inexperienced adults.</a:t>
            </a:r>
          </a:p>
          <a:p>
            <a:r>
              <a:rPr lang="en-US" dirty="0" smtClean="0"/>
              <a:t>The definition of “adult” is challenged by </a:t>
            </a:r>
            <a:r>
              <a:rPr lang="en-US" dirty="0" err="1" smtClean="0"/>
              <a:t>Imel</a:t>
            </a:r>
            <a:r>
              <a:rPr lang="en-US" dirty="0" smtClean="0"/>
              <a:t>, who believes only “non-traditional” adult students differ from childhood learners.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“traditional”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easy to make misguided judgments on what it is to be a “non-traditional” student.</a:t>
            </a:r>
          </a:p>
          <a:p>
            <a:r>
              <a:rPr lang="en-US" dirty="0" smtClean="0"/>
              <a:t>Traditional students generally are:</a:t>
            </a:r>
          </a:p>
          <a:p>
            <a:pPr lvl="1"/>
            <a:r>
              <a:rPr lang="en-US" dirty="0" smtClean="0"/>
              <a:t>Age				26 or younger</a:t>
            </a:r>
          </a:p>
          <a:p>
            <a:pPr lvl="1"/>
            <a:r>
              <a:rPr lang="en-US" dirty="0" smtClean="0"/>
              <a:t>Marital status and family	single, no kids</a:t>
            </a:r>
          </a:p>
          <a:p>
            <a:pPr lvl="1"/>
            <a:r>
              <a:rPr lang="en-US" dirty="0" smtClean="0"/>
              <a:t>Work schedule		not full-time employed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</TotalTime>
  <Words>788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Adult Learners</vt:lpstr>
      <vt:lpstr>Researchers:</vt:lpstr>
      <vt:lpstr>Pedagogy</vt:lpstr>
      <vt:lpstr>Assumptions about adults (Knowles)</vt:lpstr>
      <vt:lpstr>Since Knowles</vt:lpstr>
      <vt:lpstr>They are autonomous and self-directed…</vt:lpstr>
      <vt:lpstr>They have accumulated life experiences and knowledge…</vt:lpstr>
      <vt:lpstr>They are goal oriented…</vt:lpstr>
      <vt:lpstr>Defining “traditional” students</vt:lpstr>
      <vt:lpstr>Defining “non-traditional”</vt:lpstr>
      <vt:lpstr>They are relevancy oriented and practical…</vt:lpstr>
      <vt:lpstr>They desire (and deserve) respect </vt:lpstr>
      <vt:lpstr>“Respect” for adults translates to “service”</vt:lpstr>
      <vt:lpstr>Marketing Model</vt:lpstr>
      <vt:lpstr>Your assignment</vt:lpstr>
      <vt:lpstr>Your assignment (cont.) 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Learners</dc:title>
  <dc:creator>Christie Hall</dc:creator>
  <cp:lastModifiedBy>Christie</cp:lastModifiedBy>
  <cp:revision>11</cp:revision>
  <dcterms:created xsi:type="dcterms:W3CDTF">2009-10-26T16:38:17Z</dcterms:created>
  <dcterms:modified xsi:type="dcterms:W3CDTF">2012-05-14T20:08:01Z</dcterms:modified>
</cp:coreProperties>
</file>