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38DBD8-5D9A-4B4D-8677-E37EC45943EC}" type="doc">
      <dgm:prSet loTypeId="urn:microsoft.com/office/officeart/2005/8/layout/radial3" loCatId="relationship" qsTypeId="urn:microsoft.com/office/officeart/2005/8/quickstyle/3d1" qsCatId="3D" csTypeId="urn:microsoft.com/office/officeart/2005/8/colors/accent4_4" csCatId="accent4" phldr="1"/>
      <dgm:spPr/>
    </dgm:pt>
    <dgm:pt modelId="{9B86D2CD-CBF1-4000-9E3F-54ECC79B04E5}">
      <dgm:prSet phldrT="[Text]"/>
      <dgm:spPr/>
      <dgm:t>
        <a:bodyPr/>
        <a:lstStyle/>
        <a:p>
          <a:r>
            <a:rPr lang="en-US" dirty="0" smtClean="0"/>
            <a:t>Continuing Ed/CRLA Sessions</a:t>
          </a:r>
          <a:endParaRPr lang="en-US" dirty="0"/>
        </a:p>
      </dgm:t>
    </dgm:pt>
    <dgm:pt modelId="{B23A1A54-2045-4716-A516-672BC72CF8B2}" type="parTrans" cxnId="{E856FEFD-D9DE-494F-9485-DE96B34A8CA9}">
      <dgm:prSet/>
      <dgm:spPr/>
      <dgm:t>
        <a:bodyPr/>
        <a:lstStyle/>
        <a:p>
          <a:endParaRPr lang="en-US"/>
        </a:p>
      </dgm:t>
    </dgm:pt>
    <dgm:pt modelId="{7C313A40-E13E-4BBC-85BA-B15E055E3639}" type="sibTrans" cxnId="{E856FEFD-D9DE-494F-9485-DE96B34A8CA9}">
      <dgm:prSet/>
      <dgm:spPr/>
      <dgm:t>
        <a:bodyPr/>
        <a:lstStyle/>
        <a:p>
          <a:endParaRPr lang="en-US"/>
        </a:p>
      </dgm:t>
    </dgm:pt>
    <dgm:pt modelId="{44D493B3-E512-4606-8506-00256C75BB5C}">
      <dgm:prSet phldrT="[Text]"/>
      <dgm:spPr/>
      <dgm:t>
        <a:bodyPr/>
        <a:lstStyle/>
        <a:p>
          <a:r>
            <a:rPr lang="en-US" dirty="0" smtClean="0"/>
            <a:t>SWC</a:t>
          </a:r>
          <a:endParaRPr lang="en-US" dirty="0"/>
        </a:p>
      </dgm:t>
    </dgm:pt>
    <dgm:pt modelId="{7A3F1BF0-F918-46FF-A361-64F3494C20AC}" type="parTrans" cxnId="{3766F947-7C8C-4670-823A-259D9E8C725D}">
      <dgm:prSet/>
      <dgm:spPr/>
      <dgm:t>
        <a:bodyPr/>
        <a:lstStyle/>
        <a:p>
          <a:endParaRPr lang="en-US"/>
        </a:p>
      </dgm:t>
    </dgm:pt>
    <dgm:pt modelId="{FC2FEA16-2740-4FE2-9040-989C8EEE1C79}" type="sibTrans" cxnId="{3766F947-7C8C-4670-823A-259D9E8C725D}">
      <dgm:prSet/>
      <dgm:spPr/>
      <dgm:t>
        <a:bodyPr/>
        <a:lstStyle/>
        <a:p>
          <a:endParaRPr lang="en-US"/>
        </a:p>
      </dgm:t>
    </dgm:pt>
    <dgm:pt modelId="{585598B6-AE05-4B2D-8DE4-1CB84F103029}">
      <dgm:prSet phldrT="[Text]"/>
      <dgm:spPr/>
      <dgm:t>
        <a:bodyPr/>
        <a:lstStyle/>
        <a:p>
          <a:r>
            <a:rPr lang="en-US" dirty="0" smtClean="0"/>
            <a:t>LC</a:t>
          </a:r>
          <a:endParaRPr lang="en-US" dirty="0"/>
        </a:p>
      </dgm:t>
    </dgm:pt>
    <dgm:pt modelId="{5C74CC99-0674-4065-8D4C-CC2ED35E6A03}" type="parTrans" cxnId="{40774DA6-9818-4475-A7DB-E3FFB51197DF}">
      <dgm:prSet/>
      <dgm:spPr/>
      <dgm:t>
        <a:bodyPr/>
        <a:lstStyle/>
        <a:p>
          <a:endParaRPr lang="en-US"/>
        </a:p>
      </dgm:t>
    </dgm:pt>
    <dgm:pt modelId="{D7CD1265-B279-404D-AAD9-3722D6E36AC8}" type="sibTrans" cxnId="{40774DA6-9818-4475-A7DB-E3FFB51197DF}">
      <dgm:prSet/>
      <dgm:spPr/>
      <dgm:t>
        <a:bodyPr/>
        <a:lstStyle/>
        <a:p>
          <a:endParaRPr lang="en-US"/>
        </a:p>
      </dgm:t>
    </dgm:pt>
    <dgm:pt modelId="{230A07BD-2F51-4D1F-B357-9D7952594EC8}">
      <dgm:prSet/>
      <dgm:spPr/>
      <dgm:t>
        <a:bodyPr/>
        <a:lstStyle/>
        <a:p>
          <a:r>
            <a:rPr lang="en-US" dirty="0" smtClean="0"/>
            <a:t>ALC</a:t>
          </a:r>
          <a:endParaRPr lang="en-US" dirty="0"/>
        </a:p>
      </dgm:t>
    </dgm:pt>
    <dgm:pt modelId="{4072F0D7-2309-4AB0-873A-AF3494858454}" type="parTrans" cxnId="{63F39229-84AA-42C6-B2C9-355DF296D8A4}">
      <dgm:prSet/>
      <dgm:spPr/>
      <dgm:t>
        <a:bodyPr/>
        <a:lstStyle/>
        <a:p>
          <a:endParaRPr lang="en-US"/>
        </a:p>
      </dgm:t>
    </dgm:pt>
    <dgm:pt modelId="{034A6745-C1A9-4FB0-940F-3C8BED73D57F}" type="sibTrans" cxnId="{63F39229-84AA-42C6-B2C9-355DF296D8A4}">
      <dgm:prSet/>
      <dgm:spPr/>
      <dgm:t>
        <a:bodyPr/>
        <a:lstStyle/>
        <a:p>
          <a:endParaRPr lang="en-US"/>
        </a:p>
      </dgm:t>
    </dgm:pt>
    <dgm:pt modelId="{D129F560-A3D8-4516-85BB-091E55B35253}">
      <dgm:prSet phldrT="[Text]"/>
      <dgm:spPr/>
      <dgm:t>
        <a:bodyPr/>
        <a:lstStyle/>
        <a:p>
          <a:r>
            <a:rPr lang="en-US" dirty="0" smtClean="0"/>
            <a:t>TRIO</a:t>
          </a:r>
          <a:endParaRPr lang="en-US" dirty="0"/>
        </a:p>
      </dgm:t>
    </dgm:pt>
    <dgm:pt modelId="{E98DFD7D-0603-4063-81D4-726DF5A5B78E}" type="parTrans" cxnId="{39B41BA8-8FB2-421C-8F6B-BE00D104675F}">
      <dgm:prSet/>
      <dgm:spPr/>
      <dgm:t>
        <a:bodyPr/>
        <a:lstStyle/>
        <a:p>
          <a:endParaRPr lang="en-US"/>
        </a:p>
      </dgm:t>
    </dgm:pt>
    <dgm:pt modelId="{3AF9FD5A-2513-48CE-826B-D314D85C5D0C}" type="sibTrans" cxnId="{39B41BA8-8FB2-421C-8F6B-BE00D104675F}">
      <dgm:prSet/>
      <dgm:spPr/>
      <dgm:t>
        <a:bodyPr/>
        <a:lstStyle/>
        <a:p>
          <a:endParaRPr lang="en-US"/>
        </a:p>
      </dgm:t>
    </dgm:pt>
    <dgm:pt modelId="{1F090580-9BC9-4816-81BE-C3E4A117654C}" type="pres">
      <dgm:prSet presAssocID="{5A38DBD8-5D9A-4B4D-8677-E37EC45943EC}" presName="composite" presStyleCnt="0">
        <dgm:presLayoutVars>
          <dgm:chMax val="1"/>
          <dgm:dir/>
          <dgm:resizeHandles val="exact"/>
        </dgm:presLayoutVars>
      </dgm:prSet>
      <dgm:spPr/>
    </dgm:pt>
    <dgm:pt modelId="{D7B000FB-1D0E-40C2-BC25-D65BDBE5C90C}" type="pres">
      <dgm:prSet presAssocID="{5A38DBD8-5D9A-4B4D-8677-E37EC45943EC}" presName="radial" presStyleCnt="0">
        <dgm:presLayoutVars>
          <dgm:animLvl val="ctr"/>
        </dgm:presLayoutVars>
      </dgm:prSet>
      <dgm:spPr/>
    </dgm:pt>
    <dgm:pt modelId="{A3739099-A3E0-4923-8F1D-7414216C7330}" type="pres">
      <dgm:prSet presAssocID="{9B86D2CD-CBF1-4000-9E3F-54ECC79B04E5}" presName="centerShape" presStyleLbl="vennNode1" presStyleIdx="0" presStyleCnt="5"/>
      <dgm:spPr/>
    </dgm:pt>
    <dgm:pt modelId="{43162A48-FE08-40D7-9C49-20BAA92A4703}" type="pres">
      <dgm:prSet presAssocID="{44D493B3-E512-4606-8506-00256C75BB5C}" presName="node" presStyleLbl="vennNode1" presStyleIdx="1" presStyleCnt="5">
        <dgm:presLayoutVars>
          <dgm:bulletEnabled val="1"/>
        </dgm:presLayoutVars>
      </dgm:prSet>
      <dgm:spPr/>
    </dgm:pt>
    <dgm:pt modelId="{ED3E5810-C756-4955-9C38-4937800B6108}" type="pres">
      <dgm:prSet presAssocID="{230A07BD-2F51-4D1F-B357-9D7952594EC8}" presName="node" presStyleLbl="vennNode1" presStyleIdx="2" presStyleCnt="5">
        <dgm:presLayoutVars>
          <dgm:bulletEnabled val="1"/>
        </dgm:presLayoutVars>
      </dgm:prSet>
      <dgm:spPr/>
    </dgm:pt>
    <dgm:pt modelId="{BD9B9CC2-AE08-490B-AA11-0120A2107869}" type="pres">
      <dgm:prSet presAssocID="{585598B6-AE05-4B2D-8DE4-1CB84F103029}" presName="node" presStyleLbl="vennNode1" presStyleIdx="3" presStyleCnt="5">
        <dgm:presLayoutVars>
          <dgm:bulletEnabled val="1"/>
        </dgm:presLayoutVars>
      </dgm:prSet>
      <dgm:spPr/>
    </dgm:pt>
    <dgm:pt modelId="{612046D0-9DBB-4617-B1CB-57659F41406C}" type="pres">
      <dgm:prSet presAssocID="{D129F560-A3D8-4516-85BB-091E55B35253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F39229-84AA-42C6-B2C9-355DF296D8A4}" srcId="{9B86D2CD-CBF1-4000-9E3F-54ECC79B04E5}" destId="{230A07BD-2F51-4D1F-B357-9D7952594EC8}" srcOrd="1" destOrd="0" parTransId="{4072F0D7-2309-4AB0-873A-AF3494858454}" sibTransId="{034A6745-C1A9-4FB0-940F-3C8BED73D57F}"/>
    <dgm:cxn modelId="{E856FEFD-D9DE-494F-9485-DE96B34A8CA9}" srcId="{5A38DBD8-5D9A-4B4D-8677-E37EC45943EC}" destId="{9B86D2CD-CBF1-4000-9E3F-54ECC79B04E5}" srcOrd="0" destOrd="0" parTransId="{B23A1A54-2045-4716-A516-672BC72CF8B2}" sibTransId="{7C313A40-E13E-4BBC-85BA-B15E055E3639}"/>
    <dgm:cxn modelId="{D45D8512-7633-4302-AD14-FA8DBF2A1FD5}" type="presOf" srcId="{585598B6-AE05-4B2D-8DE4-1CB84F103029}" destId="{BD9B9CC2-AE08-490B-AA11-0120A2107869}" srcOrd="0" destOrd="0" presId="urn:microsoft.com/office/officeart/2005/8/layout/radial3"/>
    <dgm:cxn modelId="{40774DA6-9818-4475-A7DB-E3FFB51197DF}" srcId="{9B86D2CD-CBF1-4000-9E3F-54ECC79B04E5}" destId="{585598B6-AE05-4B2D-8DE4-1CB84F103029}" srcOrd="2" destOrd="0" parTransId="{5C74CC99-0674-4065-8D4C-CC2ED35E6A03}" sibTransId="{D7CD1265-B279-404D-AAD9-3722D6E36AC8}"/>
    <dgm:cxn modelId="{3C053345-E08E-46D8-A6E4-44E8773CDAB7}" type="presOf" srcId="{D129F560-A3D8-4516-85BB-091E55B35253}" destId="{612046D0-9DBB-4617-B1CB-57659F41406C}" srcOrd="0" destOrd="0" presId="urn:microsoft.com/office/officeart/2005/8/layout/radial3"/>
    <dgm:cxn modelId="{3766F947-7C8C-4670-823A-259D9E8C725D}" srcId="{9B86D2CD-CBF1-4000-9E3F-54ECC79B04E5}" destId="{44D493B3-E512-4606-8506-00256C75BB5C}" srcOrd="0" destOrd="0" parTransId="{7A3F1BF0-F918-46FF-A361-64F3494C20AC}" sibTransId="{FC2FEA16-2740-4FE2-9040-989C8EEE1C79}"/>
    <dgm:cxn modelId="{B538244B-9D38-46F7-B578-92295F36F1D7}" type="presOf" srcId="{230A07BD-2F51-4D1F-B357-9D7952594EC8}" destId="{ED3E5810-C756-4955-9C38-4937800B6108}" srcOrd="0" destOrd="0" presId="urn:microsoft.com/office/officeart/2005/8/layout/radial3"/>
    <dgm:cxn modelId="{AC544AB6-B5F1-4153-BD17-B58A38DBCA21}" type="presOf" srcId="{9B86D2CD-CBF1-4000-9E3F-54ECC79B04E5}" destId="{A3739099-A3E0-4923-8F1D-7414216C7330}" srcOrd="0" destOrd="0" presId="urn:microsoft.com/office/officeart/2005/8/layout/radial3"/>
    <dgm:cxn modelId="{39B41BA8-8FB2-421C-8F6B-BE00D104675F}" srcId="{9B86D2CD-CBF1-4000-9E3F-54ECC79B04E5}" destId="{D129F560-A3D8-4516-85BB-091E55B35253}" srcOrd="3" destOrd="0" parTransId="{E98DFD7D-0603-4063-81D4-726DF5A5B78E}" sibTransId="{3AF9FD5A-2513-48CE-826B-D314D85C5D0C}"/>
    <dgm:cxn modelId="{30E0C7C4-6CCF-4363-89D6-49067550CF53}" type="presOf" srcId="{44D493B3-E512-4606-8506-00256C75BB5C}" destId="{43162A48-FE08-40D7-9C49-20BAA92A4703}" srcOrd="0" destOrd="0" presId="urn:microsoft.com/office/officeart/2005/8/layout/radial3"/>
    <dgm:cxn modelId="{5605FA62-678E-46DC-BB4A-F4FDB05BCC62}" type="presOf" srcId="{5A38DBD8-5D9A-4B4D-8677-E37EC45943EC}" destId="{1F090580-9BC9-4816-81BE-C3E4A117654C}" srcOrd="0" destOrd="0" presId="urn:microsoft.com/office/officeart/2005/8/layout/radial3"/>
    <dgm:cxn modelId="{88FDF8E6-F5D3-4034-9022-E2F3C2D518F7}" type="presParOf" srcId="{1F090580-9BC9-4816-81BE-C3E4A117654C}" destId="{D7B000FB-1D0E-40C2-BC25-D65BDBE5C90C}" srcOrd="0" destOrd="0" presId="urn:microsoft.com/office/officeart/2005/8/layout/radial3"/>
    <dgm:cxn modelId="{26A70ADF-148D-4A7E-8C53-C25D01782A5E}" type="presParOf" srcId="{D7B000FB-1D0E-40C2-BC25-D65BDBE5C90C}" destId="{A3739099-A3E0-4923-8F1D-7414216C7330}" srcOrd="0" destOrd="0" presId="urn:microsoft.com/office/officeart/2005/8/layout/radial3"/>
    <dgm:cxn modelId="{173A2D06-286C-4369-A2EB-DBC9A1181C12}" type="presParOf" srcId="{D7B000FB-1D0E-40C2-BC25-D65BDBE5C90C}" destId="{43162A48-FE08-40D7-9C49-20BAA92A4703}" srcOrd="1" destOrd="0" presId="urn:microsoft.com/office/officeart/2005/8/layout/radial3"/>
    <dgm:cxn modelId="{1B5A1BAF-D5D9-4B4E-863F-C185BE9DD89A}" type="presParOf" srcId="{D7B000FB-1D0E-40C2-BC25-D65BDBE5C90C}" destId="{ED3E5810-C756-4955-9C38-4937800B6108}" srcOrd="2" destOrd="0" presId="urn:microsoft.com/office/officeart/2005/8/layout/radial3"/>
    <dgm:cxn modelId="{1636D8E2-0C17-472C-849F-624352D8C7C6}" type="presParOf" srcId="{D7B000FB-1D0E-40C2-BC25-D65BDBE5C90C}" destId="{BD9B9CC2-AE08-490B-AA11-0120A2107869}" srcOrd="3" destOrd="0" presId="urn:microsoft.com/office/officeart/2005/8/layout/radial3"/>
    <dgm:cxn modelId="{FD7799AB-12D4-40D3-B23A-98BD6FF252C1}" type="presParOf" srcId="{D7B000FB-1D0E-40C2-BC25-D65BDBE5C90C}" destId="{612046D0-9DBB-4617-B1CB-57659F41406C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39099-A3E0-4923-8F1D-7414216C7330}">
      <dsp:nvSpPr>
        <dsp:cNvPr id="0" name=""/>
        <dsp:cNvSpPr/>
      </dsp:nvSpPr>
      <dsp:spPr>
        <a:xfrm>
          <a:off x="2637934" y="879778"/>
          <a:ext cx="2191730" cy="2191730"/>
        </a:xfrm>
        <a:prstGeom prst="ellipse">
          <a:avLst/>
        </a:prstGeom>
        <a:solidFill>
          <a:schemeClr val="accent4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Continuing Ed/CRLA Sessions</a:t>
          </a:r>
          <a:endParaRPr lang="en-US" sz="2400" kern="1200" dirty="0"/>
        </a:p>
      </dsp:txBody>
      <dsp:txXfrm>
        <a:off x="2958905" y="1200749"/>
        <a:ext cx="1549788" cy="1549788"/>
      </dsp:txXfrm>
    </dsp:sp>
    <dsp:sp modelId="{43162A48-FE08-40D7-9C49-20BAA92A4703}">
      <dsp:nvSpPr>
        <dsp:cNvPr id="0" name=""/>
        <dsp:cNvSpPr/>
      </dsp:nvSpPr>
      <dsp:spPr>
        <a:xfrm>
          <a:off x="3185867" y="391"/>
          <a:ext cx="1095865" cy="1095865"/>
        </a:xfrm>
        <a:prstGeom prst="ellipse">
          <a:avLst/>
        </a:prstGeom>
        <a:solidFill>
          <a:schemeClr val="accent4">
            <a:shade val="80000"/>
            <a:alpha val="50000"/>
            <a:hueOff val="104944"/>
            <a:satOff val="343"/>
            <a:lumOff val="11944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SWC</a:t>
          </a:r>
          <a:endParaRPr lang="en-US" sz="2400" kern="1200" dirty="0"/>
        </a:p>
      </dsp:txBody>
      <dsp:txXfrm>
        <a:off x="3346353" y="160877"/>
        <a:ext cx="774893" cy="774893"/>
      </dsp:txXfrm>
    </dsp:sp>
    <dsp:sp modelId="{ED3E5810-C756-4955-9C38-4937800B6108}">
      <dsp:nvSpPr>
        <dsp:cNvPr id="0" name=""/>
        <dsp:cNvSpPr/>
      </dsp:nvSpPr>
      <dsp:spPr>
        <a:xfrm>
          <a:off x="4613187" y="1427711"/>
          <a:ext cx="1095865" cy="1095865"/>
        </a:xfrm>
        <a:prstGeom prst="ellipse">
          <a:avLst/>
        </a:prstGeom>
        <a:solidFill>
          <a:schemeClr val="accent4">
            <a:shade val="80000"/>
            <a:alpha val="50000"/>
            <a:hueOff val="209889"/>
            <a:satOff val="686"/>
            <a:lumOff val="23889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ALC</a:t>
          </a:r>
          <a:endParaRPr lang="en-US" sz="2400" kern="1200" dirty="0"/>
        </a:p>
      </dsp:txBody>
      <dsp:txXfrm>
        <a:off x="4773673" y="1588197"/>
        <a:ext cx="774893" cy="774893"/>
      </dsp:txXfrm>
    </dsp:sp>
    <dsp:sp modelId="{BD9B9CC2-AE08-490B-AA11-0120A2107869}">
      <dsp:nvSpPr>
        <dsp:cNvPr id="0" name=""/>
        <dsp:cNvSpPr/>
      </dsp:nvSpPr>
      <dsp:spPr>
        <a:xfrm>
          <a:off x="3185867" y="2855031"/>
          <a:ext cx="1095865" cy="1095865"/>
        </a:xfrm>
        <a:prstGeom prst="ellipse">
          <a:avLst/>
        </a:prstGeom>
        <a:solidFill>
          <a:schemeClr val="accent4">
            <a:shade val="80000"/>
            <a:alpha val="50000"/>
            <a:hueOff val="209889"/>
            <a:satOff val="686"/>
            <a:lumOff val="23889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LC</a:t>
          </a:r>
          <a:endParaRPr lang="en-US" sz="2400" kern="1200" dirty="0"/>
        </a:p>
      </dsp:txBody>
      <dsp:txXfrm>
        <a:off x="3346353" y="3015517"/>
        <a:ext cx="774893" cy="774893"/>
      </dsp:txXfrm>
    </dsp:sp>
    <dsp:sp modelId="{612046D0-9DBB-4617-B1CB-57659F41406C}">
      <dsp:nvSpPr>
        <dsp:cNvPr id="0" name=""/>
        <dsp:cNvSpPr/>
      </dsp:nvSpPr>
      <dsp:spPr>
        <a:xfrm>
          <a:off x="1758547" y="1427711"/>
          <a:ext cx="1095865" cy="1095865"/>
        </a:xfrm>
        <a:prstGeom prst="ellipse">
          <a:avLst/>
        </a:prstGeom>
        <a:solidFill>
          <a:schemeClr val="accent4">
            <a:shade val="80000"/>
            <a:alpha val="50000"/>
            <a:hueOff val="104944"/>
            <a:satOff val="343"/>
            <a:lumOff val="11944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TRIO</a:t>
          </a:r>
          <a:endParaRPr lang="en-US" sz="2400" kern="1200" dirty="0"/>
        </a:p>
      </dsp:txBody>
      <dsp:txXfrm>
        <a:off x="1919033" y="1588197"/>
        <a:ext cx="774893" cy="7748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0F711F0B-4286-44D0-9C78-E2DE547A1237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77C9207-D3ED-4A75-B5FA-5E19A7EC055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1F0B-4286-44D0-9C78-E2DE547A1237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C9207-D3ED-4A75-B5FA-5E19A7EC05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1F0B-4286-44D0-9C78-E2DE547A1237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C9207-D3ED-4A75-B5FA-5E19A7EC05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1F0B-4286-44D0-9C78-E2DE547A1237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C9207-D3ED-4A75-B5FA-5E19A7EC05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1F0B-4286-44D0-9C78-E2DE547A1237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C9207-D3ED-4A75-B5FA-5E19A7EC05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1F0B-4286-44D0-9C78-E2DE547A1237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C9207-D3ED-4A75-B5FA-5E19A7EC055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1F0B-4286-44D0-9C78-E2DE547A1237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C9207-D3ED-4A75-B5FA-5E19A7EC055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1F0B-4286-44D0-9C78-E2DE547A1237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C9207-D3ED-4A75-B5FA-5E19A7EC05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1F0B-4286-44D0-9C78-E2DE547A1237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C9207-D3ED-4A75-B5FA-5E19A7EC05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1F0B-4286-44D0-9C78-E2DE547A1237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C9207-D3ED-4A75-B5FA-5E19A7EC05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1F0B-4286-44D0-9C78-E2DE547A1237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C9207-D3ED-4A75-B5FA-5E19A7EC05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0F711F0B-4286-44D0-9C78-E2DE547A1237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77C9207-D3ED-4A75-B5FA-5E19A7EC05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CRLA Tutor Certification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Future of Flexibility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7361">
            <a:off x="1127146" y="4141897"/>
            <a:ext cx="1268012" cy="12680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535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057275"/>
            <a:ext cx="8220075" cy="47434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08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CRLA Tutor Certification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u="sng" dirty="0" smtClean="0"/>
              <a:t>Current Program</a:t>
            </a:r>
          </a:p>
          <a:p>
            <a:r>
              <a:rPr lang="en-US" dirty="0" smtClean="0"/>
              <a:t>2 levels per semester</a:t>
            </a:r>
          </a:p>
          <a:p>
            <a:r>
              <a:rPr lang="en-US" dirty="0" smtClean="0"/>
              <a:t>Not offered summers</a:t>
            </a:r>
          </a:p>
          <a:p>
            <a:r>
              <a:rPr lang="en-US" dirty="0" smtClean="0"/>
              <a:t>1 day and time a week</a:t>
            </a:r>
          </a:p>
          <a:p>
            <a:r>
              <a:rPr lang="en-US" dirty="0" smtClean="0"/>
              <a:t>1 location</a:t>
            </a:r>
            <a:endParaRPr lang="en-US" dirty="0"/>
          </a:p>
          <a:p>
            <a:r>
              <a:rPr lang="en-US" dirty="0" smtClean="0"/>
              <a:t>1 track for completion</a:t>
            </a:r>
          </a:p>
          <a:p>
            <a:r>
              <a:rPr lang="en-US" dirty="0" smtClean="0"/>
              <a:t>Lecture/Workshop based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u="sng" dirty="0" smtClean="0"/>
              <a:t>Proposed Program</a:t>
            </a:r>
          </a:p>
          <a:p>
            <a:r>
              <a:rPr lang="en-US" dirty="0" smtClean="0"/>
              <a:t>3 levels per year</a:t>
            </a:r>
          </a:p>
          <a:p>
            <a:r>
              <a:rPr lang="en-US" dirty="0" smtClean="0"/>
              <a:t>Runs all year</a:t>
            </a:r>
          </a:p>
          <a:p>
            <a:r>
              <a:rPr lang="en-US" dirty="0" smtClean="0"/>
              <a:t>Varies in times and days</a:t>
            </a:r>
          </a:p>
          <a:p>
            <a:r>
              <a:rPr lang="en-US" dirty="0" smtClean="0"/>
              <a:t>Varies in locations</a:t>
            </a:r>
          </a:p>
          <a:p>
            <a:r>
              <a:rPr lang="en-US" dirty="0" smtClean="0"/>
              <a:t>Accelerated and slow tracks are possible</a:t>
            </a:r>
          </a:p>
          <a:p>
            <a:r>
              <a:rPr lang="en-US" dirty="0" smtClean="0"/>
              <a:t>Flipped Classroom and Non-synchronous aspects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32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Relationships Do not Change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4422422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641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is the Same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centers may utilize this training for CRLA advancement.</a:t>
            </a:r>
          </a:p>
          <a:p>
            <a:r>
              <a:rPr lang="en-US" dirty="0" smtClean="0"/>
              <a:t>All centers may utilize this training for required ongoing training.</a:t>
            </a:r>
          </a:p>
          <a:p>
            <a:r>
              <a:rPr lang="en-US" dirty="0" smtClean="0"/>
              <a:t>Still open to the College and community.</a:t>
            </a:r>
          </a:p>
          <a:p>
            <a:pPr marL="0" indent="0">
              <a:buNone/>
            </a:pPr>
            <a:r>
              <a:rPr lang="en-US" dirty="0" smtClean="0"/>
              <a:t>* It is questionable if LE 1240 still works in this model.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85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Facilitation is Still Multi-Departmental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Right now we represent Trio, LC, and DRC.</a:t>
            </a:r>
          </a:p>
          <a:p>
            <a:r>
              <a:rPr lang="en-US" dirty="0" smtClean="0"/>
              <a:t>Include more departments. </a:t>
            </a:r>
          </a:p>
          <a:p>
            <a:r>
              <a:rPr lang="en-US" dirty="0" smtClean="0"/>
              <a:t>Facilitators are experts in their fields.</a:t>
            </a:r>
          </a:p>
          <a:p>
            <a:r>
              <a:rPr lang="en-US" dirty="0" smtClean="0"/>
              <a:t>Have a core of facilitators that organize and coordinate the program.</a:t>
            </a:r>
          </a:p>
        </p:txBody>
      </p:sp>
    </p:spTree>
    <p:extLst>
      <p:ext uri="{BB962C8B-B14F-4D97-AF65-F5344CB8AC3E}">
        <p14:creationId xmlns:p14="http://schemas.microsoft.com/office/powerpoint/2010/main" val="186044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28601"/>
            <a:ext cx="8041440" cy="1219200"/>
          </a:xfrm>
        </p:spPr>
        <p:txBody>
          <a:bodyPr/>
          <a:lstStyle/>
          <a:p>
            <a:r>
              <a:rPr lang="en-US" dirty="0" smtClean="0"/>
              <a:t>Additional Topics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4321182"/>
              </p:ext>
            </p:extLst>
          </p:nvPr>
        </p:nvGraphicFramePr>
        <p:xfrm>
          <a:off x="990600" y="1447800"/>
          <a:ext cx="7010400" cy="5178529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399064"/>
                <a:gridCol w="611336"/>
              </a:tblGrid>
              <a:tr h="300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Topic of the Session (Sample)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4" marR="5032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Level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4" marR="50324" marT="0" marB="0">
                    <a:solidFill>
                      <a:schemeClr val="bg1"/>
                    </a:solidFill>
                  </a:tcPr>
                </a:tc>
              </a:tr>
              <a:tr h="1263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</a:rPr>
                        <a:t>Definition of tutoring and tutor responsibilities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4" marR="5032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4" marR="50324" marT="0" marB="0" anchor="ctr">
                    <a:solidFill>
                      <a:schemeClr val="bg1"/>
                    </a:solidFill>
                  </a:tcPr>
                </a:tc>
              </a:tr>
              <a:tr h="1561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48155" algn="l"/>
                        </a:tabLs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Setting goals/planning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4" marR="5032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4" marR="50324" marT="0" marB="0" anchor="ctr">
                    <a:solidFill>
                      <a:schemeClr val="bg1"/>
                    </a:solidFill>
                  </a:tcPr>
                </a:tc>
              </a:tr>
              <a:tr h="1643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</a:rPr>
                        <a:t>Review of Level 1*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4" marR="5032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4" marR="50324" marT="0" marB="0" anchor="ctr">
                    <a:solidFill>
                      <a:schemeClr val="bg1"/>
                    </a:solidFill>
                  </a:tcPr>
                </a:tc>
              </a:tr>
              <a:tr h="1602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</a:rPr>
                        <a:t>Review of Level 2*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4" marR="5032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4" marR="50324" marT="0" marB="0" anchor="ctr">
                    <a:solidFill>
                      <a:schemeClr val="bg1"/>
                    </a:solidFill>
                  </a:tcPr>
                </a:tc>
              </a:tr>
              <a:tr h="1602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</a:rPr>
                        <a:t>Tutoring Content Areas (Math)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4" marR="5032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4" marR="50324" marT="0" marB="0" anchor="ctr">
                    <a:solidFill>
                      <a:schemeClr val="bg1"/>
                    </a:solidFill>
                  </a:tcPr>
                </a:tc>
              </a:tr>
              <a:tr h="1561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</a:rPr>
                        <a:t>Peer Led Sessions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4" marR="5032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4" marR="50324" marT="0" marB="0" anchor="ctr">
                    <a:solidFill>
                      <a:schemeClr val="bg1"/>
                    </a:solidFill>
                  </a:tcPr>
                </a:tc>
              </a:tr>
              <a:tr h="1643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</a:rPr>
                        <a:t>Adult learners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4" marR="5032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4" marR="50324" marT="0" marB="0" anchor="ctr">
                    <a:solidFill>
                      <a:schemeClr val="bg1"/>
                    </a:solidFill>
                  </a:tcPr>
                </a:tc>
              </a:tr>
              <a:tr h="1561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</a:rPr>
                        <a:t>Learning theory, learning styles: VAK , Other: active learning , Study skills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4" marR="5032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4" marR="50324" marT="0" marB="0" anchor="ctr">
                    <a:solidFill>
                      <a:schemeClr val="bg1"/>
                    </a:solidFill>
                  </a:tcPr>
                </a:tc>
              </a:tr>
              <a:tr h="1263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</a:rPr>
                        <a:t>Tutoring Students with Disabilities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4" marR="5032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4" marR="50324" marT="0" marB="0" anchor="ctr">
                    <a:solidFill>
                      <a:schemeClr val="bg1"/>
                    </a:solidFill>
                  </a:tcPr>
                </a:tc>
              </a:tr>
              <a:tr h="2111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Techniques for successfully beginning and ending a tutor session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4" marR="5032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4" marR="50324" marT="0" marB="0" anchor="ctr">
                    <a:solidFill>
                      <a:schemeClr val="bg1"/>
                    </a:solidFill>
                  </a:tcPr>
                </a:tc>
              </a:tr>
              <a:tr h="1263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</a:rPr>
                        <a:t>Tutoring Content Areas (Sciences)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4" marR="5032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4" marR="50324" marT="0" marB="0" anchor="ctr">
                    <a:solidFill>
                      <a:schemeClr val="bg1"/>
                    </a:solidFill>
                  </a:tcPr>
                </a:tc>
              </a:tr>
              <a:tr h="1767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</a:rPr>
                        <a:t>Critical thinking skills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4" marR="5032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4" marR="50324" marT="0" marB="0" anchor="ctr">
                    <a:solidFill>
                      <a:schemeClr val="bg1"/>
                    </a:solidFill>
                  </a:tcPr>
                </a:tc>
              </a:tr>
              <a:tr h="1726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</a:rPr>
                        <a:t>Brain Based Learning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4" marR="5032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4" marR="50324" marT="0" marB="0" anchor="ctr">
                    <a:solidFill>
                      <a:schemeClr val="bg1"/>
                    </a:solidFill>
                  </a:tcPr>
                </a:tc>
              </a:tr>
              <a:tr h="1355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</a:rPr>
                        <a:t>Tutoring Nonnative English Speakers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4" marR="5032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4" marR="50324" marT="0" marB="0" anchor="ctr">
                    <a:solidFill>
                      <a:schemeClr val="bg1"/>
                    </a:solidFill>
                  </a:tcPr>
                </a:tc>
              </a:tr>
              <a:tr h="1314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</a:rPr>
                        <a:t>Basic tutoring guidelines/ do’s and don’ts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4" marR="5032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4" marR="50324" marT="0" marB="0" anchor="ctr">
                    <a:solidFill>
                      <a:schemeClr val="bg1"/>
                    </a:solidFill>
                  </a:tcPr>
                </a:tc>
              </a:tr>
              <a:tr h="1314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</a:rPr>
                        <a:t>Communication skills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4" marR="5032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4" marR="50324" marT="0" marB="0" anchor="ctr">
                    <a:solidFill>
                      <a:schemeClr val="bg1"/>
                    </a:solidFill>
                  </a:tcPr>
                </a:tc>
              </a:tr>
              <a:tr h="1726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</a:rPr>
                        <a:t>Identifying and using resources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4" marR="5032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4" marR="50324" marT="0" marB="0" anchor="ctr">
                    <a:solidFill>
                      <a:schemeClr val="bg1"/>
                    </a:solidFill>
                  </a:tcPr>
                </a:tc>
              </a:tr>
              <a:tr h="1314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</a:rPr>
                        <a:t>Online tutoring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4" marR="5032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4" marR="50324" marT="0" marB="0" anchor="ctr">
                    <a:solidFill>
                      <a:schemeClr val="bg1"/>
                    </a:solidFill>
                  </a:tcPr>
                </a:tc>
              </a:tr>
              <a:tr h="1726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</a:rPr>
                        <a:t>Assessing student learning/study strategies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4" marR="5032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4" marR="50324" marT="0" marB="0" anchor="ctr">
                    <a:solidFill>
                      <a:schemeClr val="bg1"/>
                    </a:solidFill>
                  </a:tcPr>
                </a:tc>
              </a:tr>
              <a:tr h="1685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</a:rPr>
                        <a:t>Collaborative Learning and Group Study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4" marR="5032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4" marR="50324" marT="0" marB="0" anchor="ctr">
                    <a:solidFill>
                      <a:schemeClr val="bg1"/>
                    </a:solidFill>
                  </a:tcPr>
                </a:tc>
              </a:tr>
              <a:tr h="1561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</a:rPr>
                        <a:t>Active listening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4" marR="5032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4" marR="50324" marT="0" marB="0" anchor="ctr">
                    <a:solidFill>
                      <a:schemeClr val="bg1"/>
                    </a:solidFill>
                  </a:tcPr>
                </a:tc>
              </a:tr>
              <a:tr h="1273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</a:rPr>
                        <a:t>Assertiveness and/or Handling difficult students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4" marR="5032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4" marR="50324" marT="0" marB="0" anchor="ctr">
                    <a:solidFill>
                      <a:schemeClr val="bg1"/>
                    </a:solidFill>
                  </a:tcPr>
                </a:tc>
              </a:tr>
              <a:tr h="1685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</a:rPr>
                        <a:t>Structuring the learning experience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4" marR="5032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4" marR="50324" marT="0" marB="0" anchor="ctr">
                    <a:solidFill>
                      <a:schemeClr val="bg1"/>
                    </a:solidFill>
                  </a:tcPr>
                </a:tc>
              </a:tr>
              <a:tr h="1685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1550" algn="l"/>
                          <a:tab pos="1200150" algn="l"/>
                          <a:tab pos="1428750" algn="r"/>
                          <a:tab pos="1485900" algn="l"/>
                          <a:tab pos="6000750" algn="l"/>
                          <a:tab pos="6229350" algn="l"/>
                        </a:tabLs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</a:rPr>
                        <a:t>Modeling problem solving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4" marR="5032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4" marR="50324" marT="0" marB="0" anchor="ctr">
                    <a:solidFill>
                      <a:schemeClr val="bg1"/>
                    </a:solidFill>
                  </a:tcPr>
                </a:tc>
              </a:tr>
              <a:tr h="1263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</a:rPr>
                        <a:t>Diversity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4" marR="5032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4" marR="50324" marT="0" marB="0" anchor="ctr">
                    <a:solidFill>
                      <a:schemeClr val="bg1"/>
                    </a:solidFill>
                  </a:tcPr>
                </a:tc>
              </a:tr>
              <a:tr h="288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1550" algn="l"/>
                          <a:tab pos="1200150" algn="l"/>
                          <a:tab pos="1428750" algn="r"/>
                          <a:tab pos="1485900" algn="l"/>
                          <a:tab pos="6000750" algn="l"/>
                          <a:tab pos="6229350" algn="l"/>
                        </a:tabLs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</a:rPr>
                        <a:t>Compliance with the ethics and/or philosophy of the Tutor Program, and/or Sexual Harassment, and/or Plagiarism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4" marR="5032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4" marR="50324" marT="0" marB="0" anchor="ctr">
                    <a:solidFill>
                      <a:schemeClr val="bg1"/>
                    </a:solidFill>
                  </a:tcPr>
                </a:tc>
              </a:tr>
              <a:tr h="1602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Training and supervising other tutors (supervisory skills)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4" marR="5032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24" marR="50324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98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 Flexibility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to four locations and times per month</a:t>
            </a:r>
          </a:p>
          <a:p>
            <a:r>
              <a:rPr lang="en-US" dirty="0" smtClean="0"/>
              <a:t>Three to four topics per month.</a:t>
            </a:r>
          </a:p>
          <a:p>
            <a:r>
              <a:rPr lang="en-US" dirty="0" smtClean="0"/>
              <a:t>Intermixing of levels each month, with an emphasis on Level 1.</a:t>
            </a:r>
          </a:p>
          <a:p>
            <a:r>
              <a:rPr lang="en-US" dirty="0" smtClean="0"/>
              <a:t>Addition of non-synchronous sessions.</a:t>
            </a:r>
          </a:p>
          <a:p>
            <a:r>
              <a:rPr lang="en-US" dirty="0" smtClean="0"/>
              <a:t>Offer more topics and sessions than are needed for each level to increase chances for success.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04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CRLA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Write a new CRLA Application including these details:</a:t>
            </a:r>
          </a:p>
          <a:p>
            <a:pPr lvl="1"/>
            <a:r>
              <a:rPr lang="en-US" dirty="0" smtClean="0"/>
              <a:t>The guidelines for facilitator selection need to be established.</a:t>
            </a:r>
          </a:p>
          <a:p>
            <a:pPr lvl="1"/>
            <a:r>
              <a:rPr lang="en-US" dirty="0" smtClean="0"/>
              <a:t>The guidelines for the mixture of face-to-face versus other types of training need to be reviewed and implemented into the schematic.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content of the additional sessions has to be written into a </a:t>
            </a:r>
            <a:r>
              <a:rPr lang="en-US" dirty="0" smtClean="0"/>
              <a:t>curriculum.</a:t>
            </a:r>
            <a:endParaRPr lang="en-US" dirty="0"/>
          </a:p>
          <a:p>
            <a:pPr lvl="1"/>
            <a:r>
              <a:rPr lang="en-US" dirty="0" smtClean="0"/>
              <a:t>We would like to pilot this training program for Spring</a:t>
            </a:r>
          </a:p>
          <a:p>
            <a:pPr lvl="1"/>
            <a:r>
              <a:rPr lang="en-US" dirty="0" smtClean="0"/>
              <a:t>The supporting certification materials should not need to be adjusted.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91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TC101790492[[fn=Sketchbook]]</Template>
  <TotalTime>51</TotalTime>
  <Words>461</Words>
  <Application>Microsoft Office PowerPoint</Application>
  <PresentationFormat>On-screen Show (4:3)</PresentationFormat>
  <Paragraphs>104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Sketchbook</vt:lpstr>
      <vt:lpstr>CRLA Tutor Certification</vt:lpstr>
      <vt:lpstr>PowerPoint Presentation</vt:lpstr>
      <vt:lpstr>CRLA Tutor Certification</vt:lpstr>
      <vt:lpstr>Relationships Do not Change</vt:lpstr>
      <vt:lpstr>Purpose is the Same</vt:lpstr>
      <vt:lpstr>Facilitation is Still Multi-Departmental</vt:lpstr>
      <vt:lpstr>Additional Topics</vt:lpstr>
      <vt:lpstr>Increase Flexibility</vt:lpstr>
      <vt:lpstr>CRLA Application</vt:lpstr>
    </vt:vector>
  </TitlesOfParts>
  <Company>SLCC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CRLA Tutor Certification</dc:title>
  <dc:creator>Christie Bogle</dc:creator>
  <cp:lastModifiedBy>Christie Bogle</cp:lastModifiedBy>
  <cp:revision>9</cp:revision>
  <dcterms:created xsi:type="dcterms:W3CDTF">2013-12-11T19:12:45Z</dcterms:created>
  <dcterms:modified xsi:type="dcterms:W3CDTF">2013-12-11T20:03:51Z</dcterms:modified>
</cp:coreProperties>
</file>