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74" r:id="rId5"/>
    <p:sldId id="258" r:id="rId6"/>
    <p:sldId id="275" r:id="rId7"/>
    <p:sldId id="267" r:id="rId8"/>
    <p:sldId id="284" r:id="rId9"/>
    <p:sldId id="266" r:id="rId10"/>
    <p:sldId id="271" r:id="rId11"/>
    <p:sldId id="268" r:id="rId12"/>
    <p:sldId id="272" r:id="rId13"/>
    <p:sldId id="269" r:id="rId14"/>
    <p:sldId id="273" r:id="rId15"/>
    <p:sldId id="270" r:id="rId16"/>
    <p:sldId id="259" r:id="rId17"/>
    <p:sldId id="261" r:id="rId18"/>
    <p:sldId id="285" r:id="rId19"/>
    <p:sldId id="276" r:id="rId20"/>
    <p:sldId id="277" r:id="rId21"/>
    <p:sldId id="280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8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4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4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6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2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639E-8CF4-471B-B5B6-D134C2A3C88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989D-9ECE-44FD-AFA3-068C097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8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6000" dirty="0" smtClean="0"/>
              <a:t>LCC’S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6000" dirty="0" smtClean="0"/>
              <a:t>raining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6000" dirty="0" smtClean="0"/>
              <a:t>xcellence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6000" dirty="0" smtClean="0"/>
              <a:t>rogram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Learning Center </a:t>
            </a:r>
          </a:p>
          <a:p>
            <a:r>
              <a:rPr lang="en-US" dirty="0" smtClean="0"/>
              <a:t>Salt Lake Community College</a:t>
            </a:r>
          </a:p>
          <a:p>
            <a:r>
              <a:rPr lang="en-US" sz="1800" dirty="0" smtClean="0"/>
              <a:t>Presentation at CRLA Utah Conference</a:t>
            </a:r>
            <a:endParaRPr lang="en-US" dirty="0"/>
          </a:p>
          <a:p>
            <a:r>
              <a:rPr lang="en-US" sz="1600" dirty="0" smtClean="0"/>
              <a:t>June 11, 2014</a:t>
            </a:r>
          </a:p>
        </p:txBody>
      </p:sp>
    </p:spTree>
    <p:extLst>
      <p:ext uri="{BB962C8B-B14F-4D97-AF65-F5344CB8AC3E}">
        <p14:creationId xmlns:p14="http://schemas.microsoft.com/office/powerpoint/2010/main" val="30654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164">
            <a:off x="-149359" y="-244471"/>
            <a:ext cx="9144000" cy="6163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48300"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89672">
            <a:off x="2205985" y="1044087"/>
            <a:ext cx="4038600" cy="528024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Track 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Maintains the Level 1 Workshop series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Maintains the Level 1 course LE 1240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Track 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Duplicates the required first session in an online asynchronous platform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Adds all allowed CRLA training topics for Level 1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Alternative locations, times, and/or modality.</a:t>
            </a:r>
          </a:p>
        </p:txBody>
      </p:sp>
    </p:spTree>
    <p:extLst>
      <p:ext uri="{BB962C8B-B14F-4D97-AF65-F5344CB8AC3E}">
        <p14:creationId xmlns:p14="http://schemas.microsoft.com/office/powerpoint/2010/main" val="25585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38254"/>
              </p:ext>
            </p:extLst>
          </p:nvPr>
        </p:nvGraphicFramePr>
        <p:xfrm>
          <a:off x="228599" y="457200"/>
          <a:ext cx="8686801" cy="5348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1"/>
                <a:gridCol w="4800600"/>
              </a:tblGrid>
              <a:tr h="1181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Track 1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CRLA Tutor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Certification Series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&amp; LE 1240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Track </a:t>
                      </a:r>
                      <a:r>
                        <a:rPr lang="en-US" sz="1800" dirty="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2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New Tutor Training &amp; CRLA Alternative Series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2511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n w="5080" cap="flat" cmpd="sng" algn="ctr">
                            <a:solidFill>
                              <a:srgbClr val="4F81BD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outerShdw blurRad="38100" dist="32004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Level 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801">
                <a:tc row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Introduction to Tutoring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Introduction to Tutoring (duplicate)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Definition of tutoring and tutor responsibilities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01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Learning Styles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Planning a Tutoring Session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871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Students with Disabilities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Content Areas (alternative workshops)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207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Study Skills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Techniques for beginning and ending a tutor session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814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Difficult Situations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Basic tutoring guidelines/ do’s and don’ts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017">
                <a:tc row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Tutoring Content Areas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Active listening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Modeling problem solving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3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164">
            <a:off x="-149359" y="-244471"/>
            <a:ext cx="9144000" cy="6163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48300"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89672">
            <a:off x="2205985" y="1044087"/>
            <a:ext cx="4038600" cy="528024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Track 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Maintains the Level 2 Workshop series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Track 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Duplicates the required first session in an online asynchronous platform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Offers variations on certain topics.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Adds all allowed CRLA training topics for Level 2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Alternative locations, times, and/or modality.</a:t>
            </a:r>
          </a:p>
        </p:txBody>
      </p:sp>
    </p:spTree>
    <p:extLst>
      <p:ext uri="{BB962C8B-B14F-4D97-AF65-F5344CB8AC3E}">
        <p14:creationId xmlns:p14="http://schemas.microsoft.com/office/powerpoint/2010/main" val="15446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62980"/>
              </p:ext>
            </p:extLst>
          </p:nvPr>
        </p:nvGraphicFramePr>
        <p:xfrm>
          <a:off x="190499" y="838200"/>
          <a:ext cx="8763001" cy="4888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2389"/>
                <a:gridCol w="5030612"/>
              </a:tblGrid>
              <a:tr h="1286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Track 1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CRLA Tutor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Certification Series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&amp; LE 1240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Track 2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New Tutor Training &amp; CRLA Alternative Series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6363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>
                          <a:ln w="5080" cap="flat" cmpd="sng" algn="ctr">
                            <a:solidFill>
                              <a:srgbClr val="4F81BD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outerShdw blurRad="38100" dist="32004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Level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372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Tutoring in Action (Review of Level 1)*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Tutoring in Action (duplicate)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1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Critical Thinking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Tutoring Nonnative English Speakers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372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Tips &amp; Tricks/ESL (to be changed to diversity &amp; gender?)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Identifying and using resources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1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Effective Communication Skills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Assessing student learning/study strategies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1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Intercultural Communication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11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Adult Learners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Diversity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94164">
            <a:off x="-149359" y="-244471"/>
            <a:ext cx="9144000" cy="6163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48300"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89672">
            <a:off x="2205985" y="1044087"/>
            <a:ext cx="4038600" cy="52802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Track 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does not offer Level 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Track 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Adds Level 3 for very experienced tutors and further opportunity for advancement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Duplicates the required first session in an online asynchronous platform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Adds all allowed CRLA training topics for Level 3</a:t>
            </a:r>
          </a:p>
        </p:txBody>
      </p:sp>
    </p:spTree>
    <p:extLst>
      <p:ext uri="{BB962C8B-B14F-4D97-AF65-F5344CB8AC3E}">
        <p14:creationId xmlns:p14="http://schemas.microsoft.com/office/powerpoint/2010/main" val="6062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87732"/>
              </p:ext>
            </p:extLst>
          </p:nvPr>
        </p:nvGraphicFramePr>
        <p:xfrm>
          <a:off x="228599" y="457200"/>
          <a:ext cx="8686801" cy="5316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933"/>
                <a:gridCol w="4986868"/>
              </a:tblGrid>
              <a:tr h="631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Track 1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CRLA Tutor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Certification Series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&amp; LE 1240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Track 2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New Tutor Training &amp; CRLA Alternative Series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1119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ln w="5080" cap="flat" cmpd="sng" algn="ctr">
                            <a:solidFill>
                              <a:srgbClr val="4F81BD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outerShdw blurRad="38100" dist="32004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Level 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35">
                <a:tc rowSpan="9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Not available.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Review of Level 2*, Theory of Tutoring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Peer Led Sessions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Tutoring Students with Disabilities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Content Area Practicum Presentation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Brain Based Learning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Online tutoring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Collaborative Learning and Group Study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Structuring the learning experience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Training and supervising other tutors (supervisory skills)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6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Staffing and Standards</a:t>
            </a:r>
          </a:p>
        </p:txBody>
      </p:sp>
    </p:spTree>
    <p:extLst>
      <p:ext uri="{BB962C8B-B14F-4D97-AF65-F5344CB8AC3E}">
        <p14:creationId xmlns:p14="http://schemas.microsoft.com/office/powerpoint/2010/main" val="38095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Considerations for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There are a lot of sessions and only a few of us.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 need content experts to help design the sessions.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entire program needs to be codified for certification processes.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sessions need to remain consistently designed over time.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sessions need to be in a consistent format for certification and recertification processes.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Solutions: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To accomplish such a lofty goal as tackling all of these sessions and to offer them with integrity to the content, we needed a lot of good people.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English faculty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Student Writing Center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Community Writing Center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Multicultural Initiatives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Library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ESL faculty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Math faculty</a:t>
            </a:r>
          </a:p>
        </p:txBody>
      </p:sp>
    </p:spTree>
    <p:extLst>
      <p:ext uri="{BB962C8B-B14F-4D97-AF65-F5344CB8AC3E}">
        <p14:creationId xmlns:p14="http://schemas.microsoft.com/office/powerpoint/2010/main" val="21982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Solutions: 3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To keep each session a consistent quality and to fit them into CRLA application processes we have a goal to maintain the following three standards: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Use c</a:t>
            </a:r>
            <a:r>
              <a:rPr lang="en-US" dirty="0" smtClean="0"/>
              <a:t>onsistent and concise </a:t>
            </a:r>
            <a:r>
              <a:rPr lang="en-US" b="1" dirty="0" smtClean="0"/>
              <a:t>planning strategies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Consider </a:t>
            </a:r>
            <a:r>
              <a:rPr lang="en-US" b="1" dirty="0" smtClean="0"/>
              <a:t>Universal Design for Learning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Design sessions that </a:t>
            </a:r>
            <a:r>
              <a:rPr lang="en-US" b="1" dirty="0" smtClean="0"/>
              <a:t>model Tutoring Goals</a:t>
            </a:r>
          </a:p>
          <a:p>
            <a:pPr lvl="2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65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133599"/>
          </a:xfrm>
        </p:spPr>
        <p:txBody>
          <a:bodyPr/>
          <a:lstStyle/>
          <a:p>
            <a:pPr lvl="0"/>
            <a:r>
              <a:rPr lang="en-US" dirty="0" smtClean="0"/>
              <a:t>CRLA Tutor Certification at SLCC</a:t>
            </a:r>
            <a:br>
              <a:rPr lang="en-US" dirty="0" smtClean="0"/>
            </a:br>
            <a:r>
              <a:rPr lang="en-US" dirty="0" smtClean="0"/>
              <a:t>a brief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Process began in 1992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Collaboration between the LC, Trio/SSS, and DRC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Offered as workshops and as a credit-bearing course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Standard 1: P</a:t>
            </a:r>
            <a:r>
              <a:rPr lang="en-US" dirty="0" smtClean="0"/>
              <a:t>lanning Strategy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smtClean="0"/>
              <a:t>Contain an observable performance objective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Generate background knowledge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introduce the subject 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generate a learning point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offer active practice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offer an activity for the comprehension check.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 smtClean="0"/>
          </a:p>
          <a:p>
            <a:pPr lvl="2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Standard 2: </a:t>
            </a:r>
            <a:br>
              <a:rPr lang="en-US" dirty="0" smtClean="0"/>
            </a:br>
            <a:r>
              <a:rPr lang="en-US" dirty="0" smtClean="0"/>
              <a:t>Universal </a:t>
            </a:r>
            <a:r>
              <a:rPr lang="en-US" dirty="0"/>
              <a:t>Design for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4068763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dirty="0" smtClean="0"/>
              <a:t>Most faculty are aware of these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Some facilitators are not teaching professionals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dirty="0" smtClean="0"/>
          </a:p>
          <a:p>
            <a:pPr lvl="2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Universal </a:t>
            </a:r>
            <a:r>
              <a:rPr lang="en-US" dirty="0"/>
              <a:t>Design for </a:t>
            </a:r>
            <a:r>
              <a:rPr lang="en-US" dirty="0" smtClean="0"/>
              <a:t>Learning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50000"/>
              </a:lnSpc>
              <a:buNone/>
            </a:pPr>
            <a:endParaRPr lang="en-US" sz="1900" dirty="0" smtClean="0"/>
          </a:p>
          <a:p>
            <a:pPr marL="914400" lvl="2" indent="0">
              <a:lnSpc>
                <a:spcPct val="150000"/>
              </a:lnSpc>
              <a:buNone/>
            </a:pPr>
            <a:endParaRPr lang="en-US" sz="1900" dirty="0"/>
          </a:p>
          <a:p>
            <a:pPr marL="914400" lvl="2" indent="0">
              <a:lnSpc>
                <a:spcPct val="150000"/>
              </a:lnSpc>
              <a:buNone/>
            </a:pPr>
            <a:endParaRPr lang="en-US" sz="1900" dirty="0" smtClean="0"/>
          </a:p>
          <a:p>
            <a:pPr marL="914400" lvl="2" indent="0">
              <a:lnSpc>
                <a:spcPct val="150000"/>
              </a:lnSpc>
              <a:buNone/>
            </a:pPr>
            <a:endParaRPr lang="en-US" sz="1900" dirty="0"/>
          </a:p>
          <a:p>
            <a:pPr marL="914400" lvl="2" indent="0">
              <a:lnSpc>
                <a:spcPct val="150000"/>
              </a:lnSpc>
              <a:buNone/>
            </a:pPr>
            <a:endParaRPr lang="en-US" sz="1900" dirty="0" smtClean="0"/>
          </a:p>
          <a:p>
            <a:pPr marL="914400" lvl="2" indent="0">
              <a:lnSpc>
                <a:spcPct val="150000"/>
              </a:lnSpc>
              <a:buNone/>
            </a:pPr>
            <a:endParaRPr lang="en-US" sz="1900" dirty="0"/>
          </a:p>
          <a:p>
            <a:pPr marL="914400" lvl="2" indent="0">
              <a:lnSpc>
                <a:spcPct val="150000"/>
              </a:lnSpc>
              <a:buNone/>
            </a:pPr>
            <a:endParaRPr lang="en-US" sz="1900" dirty="0" smtClean="0"/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1200" dirty="0" smtClean="0"/>
              <a:t>CSU San Marcos adapted model of UDL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://www.csusm.edu/ids/course-design-and-instruction/designing_your_course/universal-design-for-learning.html</a:t>
            </a:r>
            <a:endParaRPr lang="en-US" sz="1200" dirty="0" smtClean="0"/>
          </a:p>
          <a:p>
            <a:pPr lvl="2">
              <a:lnSpc>
                <a:spcPct val="150000"/>
              </a:lnSpc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76400"/>
            <a:ext cx="8001000" cy="29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Standard 3: Model Tutoring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4000" dirty="0" smtClean="0"/>
              <a:t>Active learning</a:t>
            </a:r>
          </a:p>
          <a:p>
            <a:pPr lvl="2">
              <a:lnSpc>
                <a:spcPct val="150000"/>
              </a:lnSpc>
            </a:pPr>
            <a:r>
              <a:rPr lang="en-US" sz="3600" dirty="0" smtClean="0"/>
              <a:t>Motivation</a:t>
            </a:r>
          </a:p>
          <a:p>
            <a:pPr lvl="2">
              <a:lnSpc>
                <a:spcPct val="150000"/>
              </a:lnSpc>
            </a:pPr>
            <a:r>
              <a:rPr lang="en-US" sz="3600" dirty="0" smtClean="0"/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6494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800" dirty="0"/>
              <a:t>Reasons for the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Tutoring locations and sizes of programs have changed.</a:t>
            </a:r>
          </a:p>
          <a:p>
            <a:r>
              <a:rPr lang="en-US" dirty="0" smtClean="0"/>
              <a:t>Number of programs, and therefore, tutors seeking certification have changed.</a:t>
            </a:r>
          </a:p>
          <a:p>
            <a:r>
              <a:rPr lang="en-US" dirty="0" smtClean="0"/>
              <a:t>Tutors that do not work traditional hours or on the main campus are disadvantaged.</a:t>
            </a:r>
          </a:p>
          <a:p>
            <a:r>
              <a:rPr lang="en-US" dirty="0" smtClean="0"/>
              <a:t>LC was not meeting goal for ratio of certified new tutors.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Reasons for the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the largest tutoring department, employing over 60 tutors at five locations and online.</a:t>
            </a:r>
          </a:p>
          <a:p>
            <a:r>
              <a:rPr lang="en-US" dirty="0" smtClean="0"/>
              <a:t>The </a:t>
            </a:r>
            <a:r>
              <a:rPr lang="en-US" dirty="0"/>
              <a:t>LC </a:t>
            </a:r>
            <a:r>
              <a:rPr lang="en-US" dirty="0" smtClean="0"/>
              <a:t>needs more </a:t>
            </a:r>
            <a:r>
              <a:rPr lang="en-US" dirty="0"/>
              <a:t>thorough </a:t>
            </a:r>
            <a:r>
              <a:rPr lang="en-US" dirty="0" smtClean="0"/>
              <a:t>training.</a:t>
            </a:r>
            <a:endParaRPr lang="en-US" dirty="0"/>
          </a:p>
          <a:p>
            <a:r>
              <a:rPr lang="en-US" dirty="0"/>
              <a:t>We need flexible, responsive,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i="1" dirty="0" smtClean="0"/>
              <a:t> Marry the old with something new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770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SLCC’s Tutoring Excellence Program “STEP”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17089"/>
            <a:ext cx="92202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6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Outline of the Series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b="1" dirty="0" smtClean="0"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Initial Training</a:t>
            </a:r>
          </a:p>
          <a:p>
            <a:r>
              <a:rPr lang="en-US" dirty="0" smtClean="0"/>
              <a:t>Offered online in Canvas as part of the new-hire process.</a:t>
            </a:r>
            <a:endParaRPr lang="en-US" sz="4500" b="1" dirty="0" smtClean="0"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500" b="1" dirty="0" smtClean="0"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Track </a:t>
            </a:r>
            <a:r>
              <a:rPr lang="en-US" sz="4500" b="1" dirty="0"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</a:t>
            </a:r>
            <a:endParaRPr lang="en-US" sz="2900" dirty="0"/>
          </a:p>
          <a:p>
            <a:pPr lvl="0"/>
            <a:r>
              <a:rPr lang="en-US" dirty="0"/>
              <a:t>Offered Mondays from 2-4 PM at Redwood Campus during Fall and Spring </a:t>
            </a:r>
            <a:r>
              <a:rPr lang="en-US" dirty="0" smtClean="0"/>
              <a:t>Semester, plus the occasional Summer.</a:t>
            </a:r>
            <a:endParaRPr lang="en-US" dirty="0"/>
          </a:p>
          <a:p>
            <a:pPr lvl="0"/>
            <a:r>
              <a:rPr lang="en-US" dirty="0"/>
              <a:t>Sessions 1-6 (used for Level 1) are occasionally offered during summer. </a:t>
            </a:r>
          </a:p>
          <a:p>
            <a:pPr marL="0" indent="0">
              <a:buNone/>
            </a:pPr>
            <a:r>
              <a:rPr lang="en-US" sz="4500" b="1" dirty="0"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Track 2 </a:t>
            </a:r>
            <a:r>
              <a:rPr lang="en-US" sz="2200" dirty="0"/>
              <a:t> </a:t>
            </a:r>
            <a:endParaRPr lang="en-US" sz="2900" dirty="0"/>
          </a:p>
          <a:p>
            <a:pPr lvl="0"/>
            <a:r>
              <a:rPr lang="en-US" dirty="0"/>
              <a:t>A variety of educational opportunities for tutors, which may include:</a:t>
            </a:r>
          </a:p>
          <a:p>
            <a:pPr lvl="2"/>
            <a:r>
              <a:rPr lang="en-US" dirty="0"/>
              <a:t>Workshops</a:t>
            </a:r>
          </a:p>
          <a:p>
            <a:pPr lvl="2"/>
            <a:r>
              <a:rPr lang="en-US" dirty="0"/>
              <a:t>Online work</a:t>
            </a:r>
          </a:p>
          <a:p>
            <a:pPr lvl="2"/>
            <a:r>
              <a:rPr lang="en-US" dirty="0"/>
              <a:t>Independent study assignments</a:t>
            </a:r>
          </a:p>
          <a:p>
            <a:pPr lvl="2"/>
            <a:r>
              <a:rPr lang="en-US" dirty="0"/>
              <a:t>Mentoring</a:t>
            </a:r>
          </a:p>
          <a:p>
            <a:pPr lvl="2"/>
            <a:r>
              <a:rPr lang="en-US" dirty="0"/>
              <a:t>And any number of other creative strategies for tutor training. </a:t>
            </a:r>
          </a:p>
          <a:p>
            <a:pPr lvl="0"/>
            <a:r>
              <a:rPr lang="en-US" dirty="0"/>
              <a:t>Each </a:t>
            </a:r>
            <a:r>
              <a:rPr lang="en-US" dirty="0" smtClean="0"/>
              <a:t>session will </a:t>
            </a:r>
            <a:r>
              <a:rPr lang="en-US" dirty="0"/>
              <a:t>be described in </a:t>
            </a:r>
            <a:r>
              <a:rPr lang="en-US" dirty="0" smtClean="0"/>
              <a:t>an online (Canvas based) </a:t>
            </a:r>
            <a:r>
              <a:rPr lang="en-US" dirty="0"/>
              <a:t>catalog as they are developed and implemented.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10468"/>
              </p:ext>
            </p:extLst>
          </p:nvPr>
        </p:nvGraphicFramePr>
        <p:xfrm>
          <a:off x="609600" y="1143000"/>
          <a:ext cx="8229600" cy="4473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49549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First Session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Before You Say Anything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Before You Hit the Floor: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TutorTrac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, Email, Payroll	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What Am I Doing: What is Tutoring, What is Teaching, What is Parenting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Basic Ethics: How to Stay Out of Trouble		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10 Minutes; 30 Minutes; 60 Minutes of Tutoring: How to Approach Them Differently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4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What Will They Do Next: What Should You Expect, What Should They Expect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954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Second Session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Something to Say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Cheerleading: Praise the Process, Praise the Person	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9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I’ve Never Seen This Before: Know Your Subject Material &amp; How to Say, “I Don’t Know”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72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Cram Jam: Study Skills, Yours and Theirs	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93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Third Session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How to Say It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Tutoring Without Hands: No Pencils, No Notebook, No Textbook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9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Fishing: Questioning, Prompting, Telling, and Waiting	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9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Role-play Your Life Away: Practice, Practice, Practice		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90" marR="683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381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Initial Training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46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48507"/>
              </p:ext>
            </p:extLst>
          </p:nvPr>
        </p:nvGraphicFramePr>
        <p:xfrm>
          <a:off x="228599" y="137815"/>
          <a:ext cx="8686801" cy="6625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9933"/>
                <a:gridCol w="4986868"/>
              </a:tblGrid>
              <a:tr h="631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Track 1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CRLA Tutor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Certification Series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&amp; LE 1240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Track 2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 New Tutor Training &amp; CRLA Alternative Series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62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 w="5080" cap="flat" cmpd="sng" algn="ctr">
                            <a:solidFill>
                              <a:srgbClr val="4F81BD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outerShdw blurRad="38100" dist="32004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Level 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885">
                <a:tc row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Introduction to Tutoring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Introduction to Tutoring (duplicate)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Definition of tutoring and tutor responsibilities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Learning Styles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Planning a Tutoring Session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Students with Disabilities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Content Areas (alternative workshops)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219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Study Skills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Techniques for beginning and ending a tutor session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863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Difficult Situations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Basic tutoring guidelines/ do’s and don’ts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row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Tutoring Content Areas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Active listening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Modeling problem solving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6984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ln w="5080" cap="flat" cmpd="sng" algn="ctr">
                            <a:solidFill>
                              <a:srgbClr val="4F81BD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outerShdw blurRad="38100" dist="32004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Level 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Tutoring in Action (Review of Level 1)*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Tutoring in Action (duplicate)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Critical Thinking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Tutoring Nonnative English Speakers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Tips &amp; Tricks/ESL (to be changed to diversity &amp; gender?)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Identifying and using resources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Effective Communication Skills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Assessing student learning/study strategies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Intercultural Communication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51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Adult Learners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Diversity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1119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>
                          <a:ln w="5080" cap="flat" cmpd="sng" algn="ctr">
                            <a:solidFill>
                              <a:srgbClr val="4F81BD"/>
                            </a:solidFill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effectLst>
                            <a:outerShdw blurRad="38100" dist="32004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</a:rPr>
                        <a:t>Level 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35">
                <a:tc rowSpan="9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Not available.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Review of Level 2*, Theory of Tutoring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Peer Led Sessions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Tutoring Students with Disabilities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Content Area Practicum Presentation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Brain Based Learning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Online tutoring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Collaborative Learning and Group Study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Structuring the learning experience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15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Training and supervising other tutors (supervisory skills)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92" marR="40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1151</Words>
  <Application>Microsoft Office PowerPoint</Application>
  <PresentationFormat>On-screen Show (4:3)</PresentationFormat>
  <Paragraphs>218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SLCC’S Training Excellence Program</vt:lpstr>
      <vt:lpstr>CRLA Tutor Certification at SLCC a brief history</vt:lpstr>
      <vt:lpstr>Reasons for the Change </vt:lpstr>
      <vt:lpstr>Reasons for the Change </vt:lpstr>
      <vt:lpstr>Solution</vt:lpstr>
      <vt:lpstr>SLCC’s Tutoring Excellence Program “STEP”</vt:lpstr>
      <vt:lpstr>Outline of the Series </vt:lpstr>
      <vt:lpstr>PowerPoint Presentation</vt:lpstr>
      <vt:lpstr>PowerPoint Presentation</vt:lpstr>
      <vt:lpstr>Level 1</vt:lpstr>
      <vt:lpstr>PowerPoint Presentation</vt:lpstr>
      <vt:lpstr>Level 2</vt:lpstr>
      <vt:lpstr>PowerPoint Presentation</vt:lpstr>
      <vt:lpstr>Level 3</vt:lpstr>
      <vt:lpstr>PowerPoint Presentation</vt:lpstr>
      <vt:lpstr>Design considerations</vt:lpstr>
      <vt:lpstr>Considerations for Design</vt:lpstr>
      <vt:lpstr>Solutions: Staffing</vt:lpstr>
      <vt:lpstr>Solutions: 3 Standards</vt:lpstr>
      <vt:lpstr> Standard 1: Planning Strategy </vt:lpstr>
      <vt:lpstr>Standard 2:  Universal Design for Learning</vt:lpstr>
      <vt:lpstr> Universal Design for Learning </vt:lpstr>
      <vt:lpstr>Standard 3: Model Tutoring Goals</vt:lpstr>
    </vt:vector>
  </TitlesOfParts>
  <Company>SLCC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CRLA History </dc:title>
  <dc:creator>Christie Bogle</dc:creator>
  <cp:lastModifiedBy>Christie Bogle</cp:lastModifiedBy>
  <cp:revision>34</cp:revision>
  <dcterms:created xsi:type="dcterms:W3CDTF">2014-05-21T18:25:49Z</dcterms:created>
  <dcterms:modified xsi:type="dcterms:W3CDTF">2014-05-22T17:52:56Z</dcterms:modified>
</cp:coreProperties>
</file>