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64" r:id="rId4"/>
    <p:sldId id="263" r:id="rId5"/>
    <p:sldId id="265" r:id="rId6"/>
    <p:sldId id="266" r:id="rId7"/>
    <p:sldId id="258" r:id="rId8"/>
    <p:sldId id="259" r:id="rId9"/>
    <p:sldId id="261" r:id="rId10"/>
    <p:sldId id="256" r:id="rId11"/>
    <p:sldId id="257" r:id="rId12"/>
    <p:sldId id="270" r:id="rId13"/>
    <p:sldId id="267"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FF141D1-6ECD-47EA-9934-396BA9AA38DE}" type="datetimeFigureOut">
              <a:rPr lang="en-US" smtClean="0"/>
              <a:t>06/17/2010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1646-32A3-45E8-AEE7-5AAC959CAE6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F141D1-6ECD-47EA-9934-396BA9AA38DE}" type="datetimeFigureOut">
              <a:rPr lang="en-US" smtClean="0"/>
              <a:t>06/17/2010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F141D1-6ECD-47EA-9934-396BA9AA38DE}" type="datetimeFigureOut">
              <a:rPr lang="en-US" smtClean="0"/>
              <a:t>06/17/2010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F141D1-6ECD-47EA-9934-396BA9AA38DE}" type="datetimeFigureOut">
              <a:rPr lang="en-US" smtClean="0"/>
              <a:t>06/17/2010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F141D1-6ECD-47EA-9934-396BA9AA38DE}" type="datetimeFigureOut">
              <a:rPr lang="en-US" smtClean="0"/>
              <a:t>06/17/2010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1646-32A3-45E8-AEE7-5AAC959CAE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FF141D1-6ECD-47EA-9934-396BA9AA38DE}" type="datetimeFigureOut">
              <a:rPr lang="en-US" smtClean="0"/>
              <a:t>06/17/2010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FF141D1-6ECD-47EA-9934-396BA9AA38DE}" type="datetimeFigureOut">
              <a:rPr lang="en-US" smtClean="0"/>
              <a:t>06/17/2010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F141D1-6ECD-47EA-9934-396BA9AA38DE}" type="datetimeFigureOut">
              <a:rPr lang="en-US" smtClean="0"/>
              <a:t>06/17/2010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141D1-6ECD-47EA-9934-396BA9AA38DE}" type="datetimeFigureOut">
              <a:rPr lang="en-US" smtClean="0"/>
              <a:t>06/17/2010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41646-32A3-45E8-AEE7-5AAC959CAE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F141D1-6ECD-47EA-9934-396BA9AA38DE}" type="datetimeFigureOut">
              <a:rPr lang="en-US" smtClean="0"/>
              <a:t>06/17/2010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1646-32A3-45E8-AEE7-5AAC959CAE6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FF141D1-6ECD-47EA-9934-396BA9AA38DE}" type="datetimeFigureOut">
              <a:rPr lang="en-US" smtClean="0"/>
              <a:t>06/17/2010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9241646-32A3-45E8-AEE7-5AAC959CAE6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FF141D1-6ECD-47EA-9934-396BA9AA38DE}" type="datetimeFigureOut">
              <a:rPr lang="en-US" smtClean="0"/>
              <a:t>06/17/2010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9241646-32A3-45E8-AEE7-5AAC959CAE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  Workshop</a:t>
            </a:r>
            <a:endParaRPr lang="en-US" dirty="0"/>
          </a:p>
        </p:txBody>
      </p:sp>
      <p:sp>
        <p:nvSpPr>
          <p:cNvPr id="4" name="Subtitle 3"/>
          <p:cNvSpPr>
            <a:spLocks noGrp="1"/>
          </p:cNvSpPr>
          <p:nvPr>
            <p:ph type="subTitle" idx="1"/>
          </p:nvPr>
        </p:nvSpPr>
        <p:spPr/>
        <p:txBody>
          <a:bodyPr/>
          <a:lstStyle/>
          <a:p>
            <a:r>
              <a:rPr lang="en-US" dirty="0" smtClean="0"/>
              <a:t>Reflection and Observation Essays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Personal </a:t>
            </a:r>
            <a:r>
              <a:rPr lang="en-US" dirty="0" err="1" smtClean="0"/>
              <a:t>Observatation</a:t>
            </a:r>
            <a:endParaRPr lang="en-US" dirty="0"/>
          </a:p>
        </p:txBody>
      </p:sp>
      <p:sp>
        <p:nvSpPr>
          <p:cNvPr id="5" name="Text Placeholder 4"/>
          <p:cNvSpPr>
            <a:spLocks noGrp="1"/>
          </p:cNvSpPr>
          <p:nvPr>
            <p:ph type="body" idx="1"/>
          </p:nvPr>
        </p:nvSpPr>
        <p:spPr/>
        <p:txBody>
          <a:bodyPr/>
          <a:lstStyle/>
          <a:p>
            <a:r>
              <a:rPr lang="en-US" dirty="0" smtClean="0"/>
              <a:t>Details I Observed</a:t>
            </a:r>
            <a:endParaRPr lang="en-US" dirty="0"/>
          </a:p>
        </p:txBody>
      </p:sp>
      <p:pic>
        <p:nvPicPr>
          <p:cNvPr id="9" name="Content Placeholder 8" descr="eve2.JPG"/>
          <p:cNvPicPr>
            <a:picLocks noGrp="1" noChangeAspect="1"/>
          </p:cNvPicPr>
          <p:nvPr>
            <p:ph sz="half" idx="2"/>
          </p:nvPr>
        </p:nvPicPr>
        <p:blipFill>
          <a:blip r:embed="rId2" cstate="print"/>
          <a:stretch>
            <a:fillRect/>
          </a:stretch>
        </p:blipFill>
        <p:spPr>
          <a:xfrm>
            <a:off x="381000" y="2714657"/>
            <a:ext cx="3529335" cy="2343086"/>
          </a:xfrm>
        </p:spPr>
      </p:pic>
      <p:sp>
        <p:nvSpPr>
          <p:cNvPr id="7" name="Text Placeholder 6"/>
          <p:cNvSpPr>
            <a:spLocks noGrp="1"/>
          </p:cNvSpPr>
          <p:nvPr>
            <p:ph type="body" sz="quarter" idx="3"/>
          </p:nvPr>
        </p:nvSpPr>
        <p:spPr/>
        <p:txBody>
          <a:bodyPr>
            <a:normAutofit fontScale="92500" lnSpcReduction="10000"/>
          </a:bodyPr>
          <a:lstStyle/>
          <a:p>
            <a:r>
              <a:rPr lang="en-US" dirty="0" smtClean="0">
                <a:solidFill>
                  <a:schemeClr val="tx2">
                    <a:lumMod val="75000"/>
                  </a:schemeClr>
                </a:solidFill>
              </a:rPr>
              <a:t>Every detail is recorded, but...</a:t>
            </a:r>
            <a:endParaRPr lang="en-US" dirty="0">
              <a:solidFill>
                <a:schemeClr val="tx2">
                  <a:lumMod val="75000"/>
                </a:schemeClr>
              </a:solidFill>
            </a:endParaRPr>
          </a:p>
        </p:txBody>
      </p:sp>
      <p:sp>
        <p:nvSpPr>
          <p:cNvPr id="8" name="Content Placeholder 7"/>
          <p:cNvSpPr>
            <a:spLocks noGrp="1"/>
          </p:cNvSpPr>
          <p:nvPr>
            <p:ph sz="quarter" idx="4"/>
          </p:nvPr>
        </p:nvSpPr>
        <p:spPr>
          <a:xfrm>
            <a:off x="3810000" y="2286000"/>
            <a:ext cx="4876801" cy="3810000"/>
          </a:xfrm>
        </p:spPr>
        <p:txBody>
          <a:bodyPr>
            <a:normAutofit fontScale="92500" lnSpcReduction="10000"/>
          </a:bodyPr>
          <a:lstStyle/>
          <a:p>
            <a:r>
              <a:rPr lang="en-US" dirty="0"/>
              <a:t>The dressage horse was large and black. Her mane was long but not well kept. She was a little dirty and scratched. Some other horse had bitten her chest and the wound was still healing. She moved with big floating steps. She seemed surprisingly graceful because her size made me expect her to be clumsy. Yet, if you couldn’t hear the dull thud of her dinner-plate-sized feet, </a:t>
            </a:r>
            <a:r>
              <a:rPr lang="en-US" dirty="0" smtClean="0"/>
              <a:t>I’d swear </a:t>
            </a:r>
            <a:r>
              <a:rPr lang="en-US" dirty="0"/>
              <a:t>she was </a:t>
            </a:r>
            <a:r>
              <a:rPr lang="en-US" dirty="0" smtClean="0"/>
              <a:t>floating. </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Personal </a:t>
            </a:r>
            <a:r>
              <a:rPr lang="en-US" dirty="0" err="1" smtClean="0"/>
              <a:t>Observatation</a:t>
            </a:r>
            <a:endParaRPr lang="en-US" dirty="0"/>
          </a:p>
        </p:txBody>
      </p:sp>
      <p:sp>
        <p:nvSpPr>
          <p:cNvPr id="5" name="Text Placeholder 4"/>
          <p:cNvSpPr>
            <a:spLocks noGrp="1"/>
          </p:cNvSpPr>
          <p:nvPr>
            <p:ph type="body" idx="1"/>
          </p:nvPr>
        </p:nvSpPr>
        <p:spPr/>
        <p:txBody>
          <a:bodyPr/>
          <a:lstStyle/>
          <a:p>
            <a:r>
              <a:rPr lang="en-US" dirty="0" smtClean="0"/>
              <a:t>Details I Observed</a:t>
            </a:r>
            <a:endParaRPr lang="en-US" dirty="0"/>
          </a:p>
        </p:txBody>
      </p:sp>
      <p:pic>
        <p:nvPicPr>
          <p:cNvPr id="9" name="Content Placeholder 8" descr="eve2.JPG"/>
          <p:cNvPicPr>
            <a:picLocks noGrp="1" noChangeAspect="1"/>
          </p:cNvPicPr>
          <p:nvPr>
            <p:ph sz="half" idx="2"/>
          </p:nvPr>
        </p:nvPicPr>
        <p:blipFill>
          <a:blip r:embed="rId2" cstate="print"/>
          <a:stretch>
            <a:fillRect/>
          </a:stretch>
        </p:blipFill>
        <p:spPr>
          <a:xfrm>
            <a:off x="381000" y="2706803"/>
            <a:ext cx="3428999" cy="2276474"/>
          </a:xfrm>
        </p:spPr>
      </p:pic>
      <p:sp>
        <p:nvSpPr>
          <p:cNvPr id="7" name="Text Placeholder 6"/>
          <p:cNvSpPr>
            <a:spLocks noGrp="1"/>
          </p:cNvSpPr>
          <p:nvPr>
            <p:ph type="body" sz="quarter" idx="3"/>
          </p:nvPr>
        </p:nvSpPr>
        <p:spPr/>
        <p:txBody>
          <a:bodyPr>
            <a:normAutofit fontScale="92500"/>
          </a:bodyPr>
          <a:lstStyle/>
          <a:p>
            <a:r>
              <a:rPr lang="en-US" dirty="0" smtClean="0">
                <a:solidFill>
                  <a:schemeClr val="tx2">
                    <a:lumMod val="75000"/>
                  </a:schemeClr>
                </a:solidFill>
              </a:rPr>
              <a:t>not every detail is needed.</a:t>
            </a:r>
            <a:endParaRPr lang="en-US" dirty="0">
              <a:solidFill>
                <a:schemeClr val="tx2">
                  <a:lumMod val="75000"/>
                </a:schemeClr>
              </a:solidFill>
            </a:endParaRPr>
          </a:p>
        </p:txBody>
      </p:sp>
      <p:sp>
        <p:nvSpPr>
          <p:cNvPr id="8" name="Content Placeholder 7"/>
          <p:cNvSpPr>
            <a:spLocks noGrp="1"/>
          </p:cNvSpPr>
          <p:nvPr>
            <p:ph sz="quarter" idx="4"/>
          </p:nvPr>
        </p:nvSpPr>
        <p:spPr>
          <a:xfrm>
            <a:off x="3581400" y="2590800"/>
            <a:ext cx="5105401" cy="4114800"/>
          </a:xfrm>
        </p:spPr>
        <p:txBody>
          <a:bodyPr>
            <a:normAutofit/>
          </a:bodyPr>
          <a:lstStyle/>
          <a:p>
            <a:r>
              <a:rPr lang="en-US" dirty="0"/>
              <a:t>The enormous black mare was not well kept. She showed signs of wear in her coat and mane; but her dressage training transformed this large, clumsy-looking beast into a graceful giantess with a floating gait. Were it not for the dull thud of her dinner-plate-sized feet, </a:t>
            </a:r>
            <a:r>
              <a:rPr lang="en-US" dirty="0" smtClean="0"/>
              <a:t>I would </a:t>
            </a:r>
            <a:r>
              <a:rPr lang="en-US" dirty="0"/>
              <a:t>swear she was </a:t>
            </a:r>
            <a:r>
              <a:rPr lang="en-US" dirty="0" smtClean="0"/>
              <a:t>floating. </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one now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Take a moment as a group to do the exercise on page 111 (with the modifications below).</a:t>
            </a:r>
          </a:p>
          <a:p>
            <a:pPr lvl="1">
              <a:buNone/>
            </a:pPr>
            <a:r>
              <a:rPr lang="en-US" dirty="0" smtClean="0"/>
              <a:t>			“Write Now: Visit a Place or Event” </a:t>
            </a:r>
          </a:p>
          <a:p>
            <a:pPr lvl="1">
              <a:buNone/>
            </a:pPr>
            <a:r>
              <a:rPr lang="en-US" dirty="0" smtClean="0"/>
              <a:t>Get into groups of three and visit some place on campus (inside or out) right now.</a:t>
            </a:r>
          </a:p>
          <a:p>
            <a:pPr lvl="1">
              <a:buNone/>
            </a:pPr>
            <a:r>
              <a:rPr lang="en-US" dirty="0" smtClean="0"/>
              <a:t>Come back in 10 minutes with notes of details you observed.</a:t>
            </a:r>
          </a:p>
          <a:p>
            <a:pPr lvl="1">
              <a:buNone/>
            </a:pPr>
            <a:r>
              <a:rPr lang="en-US" dirty="0" smtClean="0"/>
              <a:t>Be prepared to write your observation individually in a paragraph (not 1-2 pages) and compare. </a:t>
            </a:r>
          </a:p>
          <a:p>
            <a:pPr lvl="1">
              <a:buNone/>
            </a:pPr>
            <a:r>
              <a:rPr lang="en-US" dirty="0" smtClean="0"/>
              <a:t>Collaborate on an opening sentences that accounts for the different perspectives.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Finish planning</a:t>
            </a:r>
            <a:endParaRPr lang="en-US" dirty="0"/>
          </a:p>
        </p:txBody>
      </p:sp>
      <p:sp>
        <p:nvSpPr>
          <p:cNvPr id="8" name="Content Placeholder 7"/>
          <p:cNvSpPr>
            <a:spLocks noGrp="1"/>
          </p:cNvSpPr>
          <p:nvPr>
            <p:ph idx="1"/>
          </p:nvPr>
        </p:nvSpPr>
        <p:spPr/>
        <p:txBody>
          <a:bodyPr>
            <a:normAutofit lnSpcReduction="10000"/>
          </a:bodyPr>
          <a:lstStyle/>
          <a:p>
            <a:r>
              <a:rPr lang="en-US" dirty="0" smtClean="0"/>
              <a:t>Your planning efforts will continue at home.</a:t>
            </a:r>
          </a:p>
          <a:p>
            <a:r>
              <a:rPr lang="en-US" dirty="0" smtClean="0"/>
              <a:t>When you approach each of these drafts, be cautious to distinguish the purposes and how they differ.</a:t>
            </a:r>
          </a:p>
          <a:p>
            <a:r>
              <a:rPr lang="en-US" dirty="0" smtClean="0"/>
              <a:t>Remember: </a:t>
            </a:r>
          </a:p>
          <a:p>
            <a:pPr lvl="1"/>
            <a:r>
              <a:rPr lang="en-US" dirty="0" smtClean="0"/>
              <a:t>A reflection is involving your audience in the significance of a past moment, item, person, place.</a:t>
            </a:r>
          </a:p>
          <a:p>
            <a:pPr lvl="1"/>
            <a:r>
              <a:rPr lang="en-US" dirty="0" smtClean="0"/>
              <a:t>An observation is a current-day impression of a person, place or object as you recently viewed 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both drafts:</a:t>
            </a:r>
            <a:endParaRPr lang="en-US" dirty="0"/>
          </a:p>
        </p:txBody>
      </p:sp>
      <p:sp>
        <p:nvSpPr>
          <p:cNvPr id="7" name="Content Placeholder 6"/>
          <p:cNvSpPr>
            <a:spLocks noGrp="1"/>
          </p:cNvSpPr>
          <p:nvPr>
            <p:ph idx="1"/>
          </p:nvPr>
        </p:nvSpPr>
        <p:spPr/>
        <p:txBody>
          <a:bodyPr/>
          <a:lstStyle/>
          <a:p>
            <a:r>
              <a:rPr lang="en-US" dirty="0" smtClean="0"/>
              <a:t>Start in the middle and write to “body” first.</a:t>
            </a:r>
          </a:p>
          <a:p>
            <a:r>
              <a:rPr lang="en-US" dirty="0" smtClean="0"/>
              <a:t>Work on the introduction and conclusion keeping each other in mind.</a:t>
            </a:r>
          </a:p>
          <a:p>
            <a:r>
              <a:rPr lang="en-US" dirty="0" smtClean="0"/>
              <a:t>Keep your voice natural at first. </a:t>
            </a:r>
          </a:p>
          <a:p>
            <a:r>
              <a:rPr lang="en-US" dirty="0" smtClean="0"/>
              <a:t>You can revise vocabulary, sentence length, and other tonal issues after you assess how your audience will receive your draft.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topic</a:t>
            </a:r>
            <a:endParaRPr lang="en-US" dirty="0"/>
          </a:p>
        </p:txBody>
      </p:sp>
      <p:sp>
        <p:nvSpPr>
          <p:cNvPr id="3" name="Content Placeholder 2"/>
          <p:cNvSpPr>
            <a:spLocks noGrp="1"/>
          </p:cNvSpPr>
          <p:nvPr>
            <p:ph idx="1"/>
          </p:nvPr>
        </p:nvSpPr>
        <p:spPr/>
        <p:txBody>
          <a:bodyPr/>
          <a:lstStyle/>
          <a:p>
            <a:r>
              <a:rPr lang="en-US" dirty="0" smtClean="0"/>
              <a:t>Last class you looked at pages 124-125 to choose a topic for reflection</a:t>
            </a:r>
          </a:p>
          <a:p>
            <a:r>
              <a:rPr lang="en-US" dirty="0" smtClean="0"/>
              <a:t>Choose one topic now, if you haven’t already. </a:t>
            </a:r>
          </a:p>
          <a:p>
            <a:r>
              <a:rPr lang="en-US" dirty="0" smtClean="0"/>
              <a:t>You will use that topic tonight.</a:t>
            </a:r>
          </a:p>
          <a:p>
            <a:r>
              <a:rPr lang="en-US" dirty="0" smtClean="0"/>
              <a:t>You may choose another alternative later if you wish.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Expansion</a:t>
            </a:r>
            <a:endParaRPr lang="en-US" dirty="0"/>
          </a:p>
        </p:txBody>
      </p:sp>
      <p:sp>
        <p:nvSpPr>
          <p:cNvPr id="3" name="Content Placeholder 2"/>
          <p:cNvSpPr>
            <a:spLocks noGrp="1"/>
          </p:cNvSpPr>
          <p:nvPr>
            <p:ph idx="1"/>
          </p:nvPr>
        </p:nvSpPr>
        <p:spPr/>
        <p:txBody>
          <a:bodyPr/>
          <a:lstStyle/>
          <a:p>
            <a:r>
              <a:rPr lang="en-US" dirty="0" smtClean="0"/>
              <a:t>After you have selected a topic, you are ready to gather ideas for your reflection.</a:t>
            </a:r>
          </a:p>
          <a:p>
            <a:r>
              <a:rPr lang="en-US" dirty="0" smtClean="0"/>
              <a:t>Consider the people, places and things you wish to reflect on.</a:t>
            </a:r>
          </a:p>
          <a:p>
            <a:r>
              <a:rPr lang="en-US" dirty="0" smtClean="0"/>
              <a:t>Build some sort of list, free write, or graphic organizer to help you gather ideas.</a:t>
            </a:r>
          </a:p>
          <a:p>
            <a:r>
              <a:rPr lang="en-US" dirty="0" smtClean="0"/>
              <a:t>Make sure you think of impacts that your topic had on yourself, others and the world.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Reflections: consider the impact</a:t>
            </a:r>
            <a:endParaRPr lang="en-US" dirty="0"/>
          </a:p>
        </p:txBody>
      </p:sp>
      <p:graphicFrame>
        <p:nvGraphicFramePr>
          <p:cNvPr id="4" name="Content Placeholder 3"/>
          <p:cNvGraphicFramePr>
            <a:graphicFrameLocks noGrp="1"/>
          </p:cNvGraphicFramePr>
          <p:nvPr>
            <p:ph idx="1"/>
          </p:nvPr>
        </p:nvGraphicFramePr>
        <p:xfrm>
          <a:off x="457200" y="1774825"/>
          <a:ext cx="8229600" cy="2931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Characters</a:t>
                      </a:r>
                      <a:endParaRPr lang="en-US" dirty="0"/>
                    </a:p>
                  </a:txBody>
                  <a:tcPr/>
                </a:tc>
                <a:tc>
                  <a:txBody>
                    <a:bodyPr/>
                    <a:lstStyle/>
                    <a:p>
                      <a:r>
                        <a:rPr lang="en-US" dirty="0" smtClean="0"/>
                        <a:t>Places</a:t>
                      </a:r>
                      <a:endParaRPr lang="en-US" dirty="0"/>
                    </a:p>
                  </a:txBody>
                  <a:tcPr/>
                </a:tc>
                <a:tc>
                  <a:txBody>
                    <a:bodyPr/>
                    <a:lstStyle/>
                    <a:p>
                      <a:r>
                        <a:rPr lang="en-US" dirty="0" smtClean="0"/>
                        <a:t>Objects</a:t>
                      </a:r>
                      <a:endParaRPr lang="en-US" dirty="0"/>
                    </a:p>
                  </a:txBody>
                  <a:tcPr/>
                </a:tc>
              </a:tr>
              <a:tr h="370840">
                <a:tc>
                  <a:txBody>
                    <a:bodyPr/>
                    <a:lstStyle/>
                    <a:p>
                      <a:r>
                        <a:rPr lang="en-US" dirty="0" smtClean="0"/>
                        <a:t>Importance?</a:t>
                      </a:r>
                    </a:p>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Changes to</a:t>
                      </a:r>
                      <a:r>
                        <a:rPr lang="en-US" baseline="0" dirty="0" smtClean="0"/>
                        <a:t> your view?</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Changes</a:t>
                      </a:r>
                      <a:r>
                        <a:rPr lang="en-US" baseline="0" dirty="0" smtClean="0"/>
                        <a:t> to your life?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Changes in</a:t>
                      </a:r>
                      <a:r>
                        <a:rPr lang="en-US" baseline="0" dirty="0" smtClean="0"/>
                        <a:t> the world?</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Sensory description of a moment</a:t>
            </a:r>
            <a:endParaRPr lang="en-US" dirty="0"/>
          </a:p>
        </p:txBody>
      </p:sp>
      <p:graphicFrame>
        <p:nvGraphicFramePr>
          <p:cNvPr id="6" name="Content Placeholder 5"/>
          <p:cNvGraphicFramePr>
            <a:graphicFrameLocks noGrp="1"/>
          </p:cNvGraphicFramePr>
          <p:nvPr>
            <p:ph idx="1"/>
          </p:nvPr>
        </p:nvGraphicFramePr>
        <p:xfrm>
          <a:off x="457200" y="1774824"/>
          <a:ext cx="8305801" cy="4702178"/>
        </p:xfrm>
        <a:graphic>
          <a:graphicData uri="http://schemas.openxmlformats.org/drawingml/2006/table">
            <a:tbl>
              <a:tblPr firstRow="1" bandRow="1">
                <a:tableStyleId>{5C22544A-7EE6-4342-B048-85BDC9FD1C3A}</a:tableStyleId>
              </a:tblPr>
              <a:tblGrid>
                <a:gridCol w="1186543"/>
                <a:gridCol w="1186543"/>
                <a:gridCol w="1186543"/>
                <a:gridCol w="1186543"/>
                <a:gridCol w="1186543"/>
                <a:gridCol w="1186543"/>
                <a:gridCol w="1186543"/>
              </a:tblGrid>
              <a:tr h="525534">
                <a:tc>
                  <a:txBody>
                    <a:bodyPr/>
                    <a:lstStyle/>
                    <a:p>
                      <a:endParaRPr lang="en-US" dirty="0"/>
                    </a:p>
                  </a:txBody>
                  <a:tcPr/>
                </a:tc>
                <a:tc>
                  <a:txBody>
                    <a:bodyPr/>
                    <a:lstStyle/>
                    <a:p>
                      <a:r>
                        <a:rPr lang="en-US" dirty="0" smtClean="0"/>
                        <a:t>Sight</a:t>
                      </a:r>
                      <a:endParaRPr lang="en-US" dirty="0"/>
                    </a:p>
                  </a:txBody>
                  <a:tcPr/>
                </a:tc>
                <a:tc>
                  <a:txBody>
                    <a:bodyPr/>
                    <a:lstStyle/>
                    <a:p>
                      <a:r>
                        <a:rPr lang="en-US" dirty="0" smtClean="0"/>
                        <a:t>Smell</a:t>
                      </a:r>
                      <a:endParaRPr lang="en-US" dirty="0"/>
                    </a:p>
                  </a:txBody>
                  <a:tcPr/>
                </a:tc>
                <a:tc>
                  <a:txBody>
                    <a:bodyPr/>
                    <a:lstStyle/>
                    <a:p>
                      <a:r>
                        <a:rPr lang="en-US" dirty="0" smtClean="0"/>
                        <a:t>Hearing</a:t>
                      </a:r>
                      <a:endParaRPr lang="en-US" dirty="0"/>
                    </a:p>
                  </a:txBody>
                  <a:tcPr/>
                </a:tc>
                <a:tc>
                  <a:txBody>
                    <a:bodyPr/>
                    <a:lstStyle/>
                    <a:p>
                      <a:r>
                        <a:rPr lang="en-US" dirty="0" smtClean="0"/>
                        <a:t>Taste</a:t>
                      </a:r>
                      <a:endParaRPr lang="en-US" dirty="0"/>
                    </a:p>
                  </a:txBody>
                  <a:tcPr/>
                </a:tc>
                <a:tc>
                  <a:txBody>
                    <a:bodyPr/>
                    <a:lstStyle/>
                    <a:p>
                      <a:r>
                        <a:rPr lang="en-US" dirty="0" smtClean="0"/>
                        <a:t>Touch</a:t>
                      </a:r>
                      <a:endParaRPr lang="en-US" dirty="0"/>
                    </a:p>
                  </a:txBody>
                  <a:tcPr/>
                </a:tc>
                <a:tc>
                  <a:txBody>
                    <a:bodyPr/>
                    <a:lstStyle/>
                    <a:p>
                      <a:r>
                        <a:rPr lang="en-US" dirty="0" smtClean="0"/>
                        <a:t>Intuition</a:t>
                      </a:r>
                      <a:endParaRPr lang="en-US" dirty="0"/>
                    </a:p>
                  </a:txBody>
                  <a:tcPr/>
                </a:tc>
              </a:tr>
              <a:tr h="1044161">
                <a:tc>
                  <a:txBody>
                    <a:bodyPr/>
                    <a:lstStyle/>
                    <a:p>
                      <a:r>
                        <a:rPr lang="en-US" dirty="0" smtClean="0"/>
                        <a:t>Person</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044161">
                <a:tc>
                  <a:txBody>
                    <a:bodyPr/>
                    <a:lstStyle/>
                    <a:p>
                      <a:r>
                        <a:rPr lang="en-US" dirty="0" smtClean="0"/>
                        <a:t>Place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44161">
                <a:tc>
                  <a:txBody>
                    <a:bodyPr/>
                    <a:lstStyle/>
                    <a:p>
                      <a:r>
                        <a:rPr lang="en-US" dirty="0" smtClean="0"/>
                        <a:t>Object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044161">
                <a:tc>
                  <a:txBody>
                    <a:bodyPr/>
                    <a:lstStyle/>
                    <a:p>
                      <a:r>
                        <a:rPr lang="en-US" dirty="0" smtClean="0"/>
                        <a:t>Other</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 to your Audience</a:t>
            </a:r>
            <a:endParaRPr lang="en-US" dirty="0"/>
          </a:p>
        </p:txBody>
      </p:sp>
      <p:sp>
        <p:nvSpPr>
          <p:cNvPr id="3" name="Content Placeholder 2"/>
          <p:cNvSpPr>
            <a:spLocks noGrp="1"/>
          </p:cNvSpPr>
          <p:nvPr>
            <p:ph idx="1"/>
          </p:nvPr>
        </p:nvSpPr>
        <p:spPr/>
        <p:txBody>
          <a:bodyPr/>
          <a:lstStyle/>
          <a:p>
            <a:r>
              <a:rPr lang="en-US" dirty="0" smtClean="0"/>
              <a:t>What meaning does each detail hold?</a:t>
            </a:r>
          </a:p>
          <a:p>
            <a:r>
              <a:rPr lang="en-US" dirty="0" smtClean="0"/>
              <a:t>Does the moment you describe relate to your audience?</a:t>
            </a:r>
          </a:p>
          <a:p>
            <a:r>
              <a:rPr lang="en-US" dirty="0" smtClean="0"/>
              <a:t>Who else may have had this experience?</a:t>
            </a:r>
          </a:p>
          <a:p>
            <a:r>
              <a:rPr lang="en-US" dirty="0" smtClean="0"/>
              <a:t>Have you had this experience before or since?</a:t>
            </a:r>
          </a:p>
          <a:p>
            <a:r>
              <a:rPr lang="en-US" dirty="0" smtClean="0"/>
              <a:t>How can you connect your readers to your experience and the meaning you make from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Observations</a:t>
            </a:r>
            <a:endParaRPr lang="en-US" dirty="0"/>
          </a:p>
        </p:txBody>
      </p:sp>
      <p:sp>
        <p:nvSpPr>
          <p:cNvPr id="7" name="Content Placeholder 6"/>
          <p:cNvSpPr>
            <a:spLocks noGrp="1"/>
          </p:cNvSpPr>
          <p:nvPr>
            <p:ph idx="1"/>
          </p:nvPr>
        </p:nvSpPr>
        <p:spPr/>
        <p:txBody>
          <a:bodyPr/>
          <a:lstStyle/>
          <a:p>
            <a:r>
              <a:rPr lang="en-US" dirty="0" smtClean="0"/>
              <a:t>Choose an assignment definition from pg 186-187</a:t>
            </a:r>
          </a:p>
          <a:p>
            <a:r>
              <a:rPr lang="en-US" dirty="0" smtClean="0"/>
              <a:t>Make a plan to observe more than once, or re-visit someplace (someone) you visit often to gather details.</a:t>
            </a:r>
          </a:p>
          <a:p>
            <a:r>
              <a:rPr lang="en-US" dirty="0" smtClean="0"/>
              <a:t>Think about details people will care about and how your perspective will be both:</a:t>
            </a:r>
          </a:p>
          <a:p>
            <a:pPr lvl="1"/>
            <a:r>
              <a:rPr lang="en-US" dirty="0" smtClean="0"/>
              <a:t> 1) unique and interesting </a:t>
            </a:r>
          </a:p>
          <a:p>
            <a:pPr lvl="1"/>
            <a:r>
              <a:rPr lang="en-US" dirty="0" smtClean="0"/>
              <a:t>2) unique and confusing.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considerations</a:t>
            </a:r>
            <a:endParaRPr lang="en-US" dirty="0"/>
          </a:p>
        </p:txBody>
      </p:sp>
      <p:sp>
        <p:nvSpPr>
          <p:cNvPr id="3" name="Content Placeholder 2"/>
          <p:cNvSpPr>
            <a:spLocks noGrp="1"/>
          </p:cNvSpPr>
          <p:nvPr>
            <p:ph idx="1"/>
          </p:nvPr>
        </p:nvSpPr>
        <p:spPr/>
        <p:txBody>
          <a:bodyPr/>
          <a:lstStyle/>
          <a:p>
            <a:r>
              <a:rPr lang="en-US" dirty="0" smtClean="0"/>
              <a:t>What do they already know?</a:t>
            </a:r>
          </a:p>
          <a:p>
            <a:r>
              <a:rPr lang="en-US" dirty="0" smtClean="0"/>
              <a:t>What don’t they know?</a:t>
            </a:r>
          </a:p>
          <a:p>
            <a:r>
              <a:rPr lang="en-US" dirty="0" smtClean="0"/>
              <a:t>What will be detail to forward your purpose and genre?</a:t>
            </a:r>
          </a:p>
          <a:p>
            <a:r>
              <a:rPr lang="en-US" dirty="0" smtClean="0"/>
              <a:t>What will be detail deemed unnecessary or boring?</a:t>
            </a:r>
          </a:p>
          <a:p>
            <a:r>
              <a:rPr lang="en-US" dirty="0" smtClean="0"/>
              <a:t>Considering the genre you chose, what kind of detail and voice will your audience expect?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write the details</a:t>
            </a:r>
            <a:endParaRPr lang="en-US" dirty="0"/>
          </a:p>
        </p:txBody>
      </p:sp>
      <p:sp>
        <p:nvSpPr>
          <p:cNvPr id="3" name="Text Placeholder 2"/>
          <p:cNvSpPr>
            <a:spLocks noGrp="1"/>
          </p:cNvSpPr>
          <p:nvPr>
            <p:ph type="body" idx="1"/>
          </p:nvPr>
        </p:nvSpPr>
        <p:spPr/>
        <p:txBody>
          <a:bodyPr/>
          <a:lstStyle/>
          <a:p>
            <a:r>
              <a:rPr lang="en-US" dirty="0" smtClean="0"/>
              <a:t>Scientific and neutral	</a:t>
            </a:r>
            <a:endParaRPr lang="en-US" dirty="0"/>
          </a:p>
        </p:txBody>
      </p:sp>
      <p:sp>
        <p:nvSpPr>
          <p:cNvPr id="4" name="Content Placeholder 3"/>
          <p:cNvSpPr>
            <a:spLocks noGrp="1"/>
          </p:cNvSpPr>
          <p:nvPr>
            <p:ph sz="half" idx="2"/>
          </p:nvPr>
        </p:nvSpPr>
        <p:spPr/>
        <p:txBody>
          <a:bodyPr/>
          <a:lstStyle/>
          <a:p>
            <a:r>
              <a:rPr lang="en-US" dirty="0" smtClean="0"/>
              <a:t>An observation for the sciences must be neutral in voice.</a:t>
            </a:r>
          </a:p>
          <a:p>
            <a:r>
              <a:rPr lang="en-US" dirty="0" smtClean="0"/>
              <a:t>Reports details without bias</a:t>
            </a:r>
          </a:p>
          <a:p>
            <a:r>
              <a:rPr lang="en-US" dirty="0" smtClean="0"/>
              <a:t>Though it might not report something they expect the audience to know.</a:t>
            </a:r>
            <a:endParaRPr lang="en-US" dirty="0"/>
          </a:p>
        </p:txBody>
      </p:sp>
      <p:sp>
        <p:nvSpPr>
          <p:cNvPr id="5" name="Text Placeholder 4"/>
          <p:cNvSpPr>
            <a:spLocks noGrp="1"/>
          </p:cNvSpPr>
          <p:nvPr>
            <p:ph type="body" sz="quarter" idx="3"/>
          </p:nvPr>
        </p:nvSpPr>
        <p:spPr/>
        <p:txBody>
          <a:bodyPr/>
          <a:lstStyle/>
          <a:p>
            <a:r>
              <a:rPr lang="en-US" dirty="0" smtClean="0"/>
              <a:t>Personal observations</a:t>
            </a:r>
            <a:endParaRPr lang="en-US" dirty="0"/>
          </a:p>
        </p:txBody>
      </p:sp>
      <p:sp>
        <p:nvSpPr>
          <p:cNvPr id="6" name="Content Placeholder 5"/>
          <p:cNvSpPr>
            <a:spLocks noGrp="1"/>
          </p:cNvSpPr>
          <p:nvPr>
            <p:ph sz="quarter" idx="4"/>
          </p:nvPr>
        </p:nvSpPr>
        <p:spPr/>
        <p:txBody>
          <a:bodyPr/>
          <a:lstStyle/>
          <a:p>
            <a:r>
              <a:rPr lang="en-US" dirty="0" smtClean="0"/>
              <a:t>A personal observation will be based on reactions and feelings.</a:t>
            </a:r>
          </a:p>
          <a:p>
            <a:r>
              <a:rPr lang="en-US" dirty="0" smtClean="0"/>
              <a:t>The details should be interestingly presented and crafted for intrigue.</a:t>
            </a:r>
          </a:p>
          <a:p>
            <a:r>
              <a:rPr lang="en-US" dirty="0" smtClean="0"/>
              <a:t>The audience expects certain details to be placed in the forefront over others.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75</TotalTime>
  <Words>710</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Planning  Workshop</vt:lpstr>
      <vt:lpstr>Selecting a topic</vt:lpstr>
      <vt:lpstr>Topic Expansion</vt:lpstr>
      <vt:lpstr>Reflections: consider the impact</vt:lpstr>
      <vt:lpstr>Sensory description of a moment</vt:lpstr>
      <vt:lpstr>Connect to your Audience</vt:lpstr>
      <vt:lpstr>Writing Observations</vt:lpstr>
      <vt:lpstr>Audience considerations</vt:lpstr>
      <vt:lpstr>How to write the details</vt:lpstr>
      <vt:lpstr>Example: Personal Observatation</vt:lpstr>
      <vt:lpstr>Example: Personal Observatation</vt:lpstr>
      <vt:lpstr>Try one now</vt:lpstr>
      <vt:lpstr>Finish planning</vt:lpstr>
      <vt:lpstr>Write both drafts:</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Christie</dc:creator>
  <cp:lastModifiedBy>Christie</cp:lastModifiedBy>
  <cp:revision>16</cp:revision>
  <dcterms:created xsi:type="dcterms:W3CDTF">2010-06-17T19:13:18Z</dcterms:created>
  <dcterms:modified xsi:type="dcterms:W3CDTF">2010-06-17T20:28:38Z</dcterms:modified>
</cp:coreProperties>
</file>